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AA0DA7-B003-05CD-40ED-A8088D9D6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421C59-68C4-7342-9AFA-74B86C703F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365FF2-78A8-3E84-65E0-A04A324BF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E92926-7E96-F1FA-1140-715E3E2B4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B0268A-B92E-6C5C-0438-62448C7C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12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D30DD5-5E79-2B55-7147-A02556EDD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F2F028-02AE-CA6F-6B1F-60DD1FAFE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0B9551-14EB-C1C0-146B-CB67CC0F7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C75181-30D8-A357-B74C-4CBBFC6E0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0F24745-CE84-78A1-B18D-8DB2410D9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834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2494C19-C3BA-4B9E-69AB-3FCAC1CEA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5FC88A-49F8-3855-83D1-F5798EDEA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7EBDFB-6392-1101-A9E9-FC4FD955D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3F422C-FC06-1D18-6829-52D8236D6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9DFFC2-B2F4-9F9B-0FE6-77FA23349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5072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49FB9D-D8DA-93CC-6DFE-5AF7D18D6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D0BC66-3BAF-C4DE-6569-6DE6A5013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DA5B7E-CCF8-AE96-4E40-8D987B5AD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B587F5C-9C9F-C41B-1035-8CEAF03BB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7DAE88B-1231-411D-B697-41416729A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80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19588-57BB-A5F3-8355-DC5447609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0C29FDF-2122-8781-0C09-C64466C23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A6231C-7A84-59A2-7021-E3776350C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9561B27-5187-E202-1D96-D1B65715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69103D-7FE1-6971-84CC-67C9D974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60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71519B-64E9-0466-7D14-B339482CE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631D70-071C-94C9-AC41-8A00567B4A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F57350D-1C80-2E4A-F71F-E92AF8E41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31A343-54DD-1B2A-A6DC-F8ADF522D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0CC786-351D-A7F3-32C9-2DA2AA9E9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4242E0-A71B-A284-7DA2-47D6652E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87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4760C8-37A1-971A-BDB7-F6DCAE3A1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49C48C-587B-52D1-4AE0-A326915F39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27AD09D-AC1D-B431-8BA1-76A26C31E6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2F44886-FBF6-FC68-8012-6E6B816B4E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BCDD5DD-B23C-9A09-EEEC-F1E806093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B77BC5C-4FBC-DB5C-8F7B-6F71FF175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9280B41-D262-BAE0-2E1E-B06F7C91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9462A29-01EC-8623-D019-E824CD5FF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564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43870-D601-CF56-55AB-3DE037B03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D663338-6441-2FDC-2B97-C219DF06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D7741AB-B5FB-371B-9CDD-2CA422600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C819A38-FBB5-AD14-1DD6-64F5A00BB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40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7B4C213-E639-3571-B8C7-AC87E4A51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DB7405-4DDF-5BB3-24FD-F32CEDA02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2112604-C63F-EA11-D467-F46C122BD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909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A1B1A2-76CC-4CBC-D0B5-A64713B2C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98B19A-7E50-083E-4578-B116B5EA3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55DE773-24CE-1D7C-891F-5CFD2CE1A8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E65EF1-E750-24E6-1044-7E6F95C34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2FD826-9079-3609-15E7-065ACCA18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8A22E3B-E975-CD6E-AFE3-D9A7DE76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726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C4BB1E-38A9-F216-1BCB-E1EC5E92D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7E40AAD-F716-6787-91C2-E80DC4C5EC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8D1EB0F-DDCE-FAD9-3313-7B38EABE89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86822C-B445-A168-6E72-6153F99DD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8EF48A-DC79-2C60-EF1C-D55D2431D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0F6FCC9-509A-27C0-9C9D-49F638D70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842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0452D-6761-306C-08BA-2F3DA9CC0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8BAE80B-AC07-8A22-FAC5-3B02FFA77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97538B-4FBB-9BB5-50E5-11387420F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8B355-01EE-4D95-8E3F-9E87517C4DF4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16BA0F-1EBD-67FE-0AA9-C8B4793922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C1C2173-3F71-DC03-D0ED-6FEF0CD76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C6A943-0CFE-4113-A748-2A2B308B79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64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9F0F926-AADC-AC55-00E8-CB51287E1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5825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B58A253-CE8A-CF11-48A7-5A9D729579FD}"/>
              </a:ext>
            </a:extLst>
          </p:cNvPr>
          <p:cNvSpPr txBox="1"/>
          <p:nvPr/>
        </p:nvSpPr>
        <p:spPr>
          <a:xfrm>
            <a:off x="88392" y="3721805"/>
            <a:ext cx="1201521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1" i="0" dirty="0">
                <a:solidFill>
                  <a:srgbClr val="03384F"/>
                </a:solidFill>
                <a:effectLst/>
                <a:latin typeface="Inter var"/>
              </a:rPr>
              <a:t>Воспоминания В. Г. Распутина.</a:t>
            </a:r>
            <a:endParaRPr lang="ru-RU" b="0" i="0" dirty="0">
              <a:solidFill>
                <a:srgbClr val="03384F"/>
              </a:solidFill>
              <a:effectLst/>
              <a:latin typeface="Inter var"/>
            </a:endParaRPr>
          </a:p>
          <a:p>
            <a:pPr algn="just"/>
            <a:r>
              <a:rPr lang="ru-RU" b="0" i="0" dirty="0">
                <a:solidFill>
                  <a:srgbClr val="03384F"/>
                </a:solidFill>
                <a:effectLst/>
                <a:latin typeface="Inter var"/>
              </a:rPr>
              <a:t>«Этот рассказ, когда он впервые появился в книжке, помог мне разыскать мою учительницу Лидию Михайловну. Она купила мою книжку, узнала в авторе меня, а в героине рассказа себя и написала мне.</a:t>
            </a:r>
          </a:p>
          <a:p>
            <a:pPr algn="just"/>
            <a:r>
              <a:rPr lang="ru-RU" b="0" i="0" dirty="0">
                <a:solidFill>
                  <a:srgbClr val="03384F"/>
                </a:solidFill>
                <a:effectLst/>
                <a:latin typeface="Inter var"/>
              </a:rPr>
              <a:t>Удивительно, но Лидия Михайловна, оказывается, не помнит, что она похожим же, как в рассказе, образом отправляла мне посылку с макаронами. Я это прекрасно помню и ошибаться не могу: было. Меня сначала поразило: как же так — не помнит?! Как можно такое забыть?! Но, поразмыслив, я понял, что удивительного тут в сущности нет ничего: истинное добро со стороны того, кто творит его, имеет меньшую память, чем со стороны того, кто его принимает. Так и должно быть. На то оно и добро, чтобы не искать прямой отдачи (я помог тебе — изволь и ты мне помогать), а быть бескорыстным и уверенным в своей тихой чудодейственной силе. И если, уйдя от человека, добро возвращается к нему через много лет совсем с другой стороны, тем больше оно обошло людей и тем шире был круг его действия.</a:t>
            </a:r>
          </a:p>
        </p:txBody>
      </p:sp>
    </p:spTree>
    <p:extLst>
      <p:ext uri="{BB962C8B-B14F-4D97-AF65-F5344CB8AC3E}">
        <p14:creationId xmlns:p14="http://schemas.microsoft.com/office/powerpoint/2010/main" val="401940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682484C-9D0A-9FE2-0EC2-7E1C5E2CE23B}"/>
              </a:ext>
            </a:extLst>
          </p:cNvPr>
          <p:cNvSpPr txBox="1"/>
          <p:nvPr/>
        </p:nvSpPr>
        <p:spPr>
          <a:xfrm>
            <a:off x="6400800" y="117693"/>
            <a:ext cx="5495544" cy="5388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3384F"/>
                </a:solidFill>
                <a:effectLst/>
                <a:latin typeface="Inter var"/>
              </a:rPr>
              <a:t>Вы уже догадались, очевидно, что это в немалой степени автобиографический рассказ, то есть такой, где автор описывает события из своей жизни. Для чего он это делает? Вовсе не из-за недостатка воображения, как может показаться, и не из тщеславного желания, пользуясь своим положением писателя, непременно рассказать обо всем, что он пережил. Есть такие понятия: духовная память и духовный опыт человека, которые должны присутствовать в каждом из нас, независимо от нашего возраста. Это то главное и как бы высшее, дающее нам нравственное (нравственное — относящееся к внутренней, духовной жизни человека, к его морали) направление наперед, что мы выносим из событий своей жизни и что представляет интерес не только для нас одних. Когда такое происходит и когда моральное извлечение из внешних событий представляется нам важным, мы, естественно, хотим поделиться им с другими людьми.</a:t>
            </a: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8568D0F-F837-A1F0-DCE0-159728CD8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72" y="0"/>
            <a:ext cx="5388864" cy="53888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E45AE5F-B9E7-75CA-61F5-2190596D0DFC}"/>
              </a:ext>
            </a:extLst>
          </p:cNvPr>
          <p:cNvSpPr txBox="1"/>
          <p:nvPr/>
        </p:nvSpPr>
        <p:spPr>
          <a:xfrm>
            <a:off x="136398" y="5506558"/>
            <a:ext cx="120556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3384F"/>
                </a:solidFill>
                <a:effectLst/>
                <a:latin typeface="Inter var"/>
              </a:rPr>
              <a:t>Вот так и случилось, что спустя более чем двадцать лет я сел за стол и стал вспоминать, что было когда-то со мной, пятиклассником, мальчишкой из глухой сибирской деревни. Вернее, стал записывать то, что никогда и не забывалось, что постоянно просилось во мне на люди. Я написал этот рассказ в надежде, что преподанные мне в свое время уроки лягут на душу как маленького, так и взрослого читателя», — вспоминает Валентин Распутин.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8472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591AFFB-57E1-717C-2575-15C983C7799D}"/>
              </a:ext>
            </a:extLst>
          </p:cNvPr>
          <p:cNvSpPr txBox="1"/>
          <p:nvPr/>
        </p:nvSpPr>
        <p:spPr>
          <a:xfrm>
            <a:off x="304038" y="512493"/>
            <a:ext cx="609447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b="0" i="0" dirty="0">
                <a:solidFill>
                  <a:srgbClr val="03384F"/>
                </a:solidFill>
                <a:effectLst/>
                <a:latin typeface="Inter var"/>
              </a:rPr>
              <a:t/>
            </a:r>
            <a:br>
              <a:rPr lang="ru-RU" b="0" i="0" dirty="0">
                <a:solidFill>
                  <a:srgbClr val="03384F"/>
                </a:solidFill>
                <a:effectLst/>
                <a:latin typeface="Inter var"/>
              </a:rPr>
            </a:br>
            <a:r>
              <a:rPr lang="ru-RU" b="0" i="0" dirty="0">
                <a:solidFill>
                  <a:srgbClr val="03384F"/>
                </a:solidFill>
                <a:effectLst/>
                <a:latin typeface="Inter var"/>
              </a:rPr>
              <a:t>«...Рассказ, героиней которого стала Лидия Михайловна, я посвятил другой учительнице — Анастасии Прокопьевне Копыловой...</a:t>
            </a:r>
            <a:br>
              <a:rPr lang="ru-RU" b="0" i="0" dirty="0">
                <a:solidFill>
                  <a:srgbClr val="03384F"/>
                </a:solidFill>
                <a:effectLst/>
                <a:latin typeface="Inter var"/>
              </a:rPr>
            </a:br>
            <a:r>
              <a:rPr lang="ru-RU" b="0" i="0" dirty="0">
                <a:solidFill>
                  <a:srgbClr val="03384F"/>
                </a:solidFill>
                <a:effectLst/>
                <a:latin typeface="Inter var"/>
              </a:rPr>
              <a:t>Рассказ "Уроки французского" был впервые опубликован в 1973 году в нашей иркутской комсомольской газете "Советская молодежь" в номере, посвященном памяти Александра Вампилова. Анастасия Прокопьевна — его мать. Глядя в лицо этой удивительной женщины, не старевшей, доброй и мудрой, не раз вспоминал я и свою учительницу и знал, что детям было хорошо и с той и с другой».</a:t>
            </a:r>
          </a:p>
          <a:p>
            <a:pPr algn="r"/>
            <a:r>
              <a:rPr lang="ru-RU" b="0" i="0" dirty="0">
                <a:solidFill>
                  <a:srgbClr val="03384F"/>
                </a:solidFill>
                <a:effectLst/>
                <a:latin typeface="Inter var"/>
              </a:rPr>
              <a:t>В. Г. Распутин.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CCDF6E7-E6F6-AB4C-56D6-5B053942D4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992" y="188976"/>
            <a:ext cx="5160264" cy="654855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7AC3327F-58F2-E25C-B865-5CA6C059E2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136" y="4931520"/>
            <a:ext cx="6475722" cy="74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882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6DA0C1E-0BF2-28DE-52D0-DEBF97CD6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5519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17475" y="193183"/>
            <a:ext cx="16786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</a:rPr>
              <a:t>п</a:t>
            </a:r>
            <a:r>
              <a:rPr lang="ru-RU" sz="2400" b="1" dirty="0" smtClean="0">
                <a:solidFill>
                  <a:srgbClr val="FF0000"/>
                </a:solidFill>
              </a:rPr>
              <a:t>исьменно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3761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239</Words>
  <Application>Microsoft Office PowerPoint</Application>
  <PresentationFormat>Широкоэкранный</PresentationFormat>
  <Paragraphs>8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Inter var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Анжелика Маркова</dc:creator>
  <cp:lastModifiedBy>user</cp:lastModifiedBy>
  <cp:revision>4</cp:revision>
  <dcterms:created xsi:type="dcterms:W3CDTF">2024-03-03T09:55:34Z</dcterms:created>
  <dcterms:modified xsi:type="dcterms:W3CDTF">2025-03-12T03:59:10Z</dcterms:modified>
</cp:coreProperties>
</file>