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  <p:sldId id="300" r:id="rId4"/>
    <p:sldId id="301" r:id="rId5"/>
    <p:sldId id="302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2" r:id="rId14"/>
    <p:sldId id="256" r:id="rId15"/>
    <p:sldId id="314" r:id="rId16"/>
    <p:sldId id="315" r:id="rId17"/>
    <p:sldId id="27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293" r:id="rId26"/>
    <p:sldId id="281" r:id="rId27"/>
    <p:sldId id="279" r:id="rId28"/>
    <p:sldId id="294" r:id="rId29"/>
    <p:sldId id="323" r:id="rId30"/>
    <p:sldId id="296" r:id="rId3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A764-5677-4DC8-A332-66856BC8E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FE8F-FBFB-4227-8C43-C1A93C10EF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5C7-EC13-45EA-8795-19DFD499566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F4F8-9E57-4B4C-B3D9-FC3191B601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4C3A1-92DB-48EA-B429-CBD80A2E8D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913F-0E1A-4AF9-97B8-DEFAF8DF4A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880D-297C-4DAD-B7B4-529352B6D6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4531F-224A-4770-8EDE-FD28C2B1D6F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E5D2D-2D98-489E-8A89-6B92077078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60211-7805-4FA1-9C82-88FB54A048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108F3-2A8C-42F9-85FB-BB7C9C39E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9224C-B3DC-42CE-965E-B90881FBA1F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slide" Target="slide15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ВОПРОСЫ ДЛЯ ПОВТОРЕНИЯ</a:t>
            </a:r>
            <a:r>
              <a:rPr lang="ru-RU" sz="4000" smtClean="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28775"/>
            <a:ext cx="4100512" cy="4238625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hlink"/>
                </a:solidFill>
              </a:rPr>
              <a:t>      </a:t>
            </a:r>
            <a:endParaRPr lang="en-US" sz="1800" i="1" dirty="0" smtClean="0">
              <a:solidFill>
                <a:schemeClr val="hlink"/>
              </a:solidFill>
            </a:endParaRP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hlink"/>
                </a:solidFill>
              </a:rPr>
              <a:t>    </a:t>
            </a:r>
            <a:r>
              <a:rPr lang="ru-RU" dirty="0" smtClean="0"/>
              <a:t>Сформулируйте законы, которым </a:t>
            </a:r>
            <a:r>
              <a:rPr lang="en-US" dirty="0" smtClean="0"/>
              <a:t>  </a:t>
            </a:r>
            <a:endParaRPr lang="ru-RU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    подчиняется поведение световых лучей </a:t>
            </a:r>
            <a:endParaRPr lang="en-US" dirty="0" smtClean="0"/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    при падении на различные поверхности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>
                <a:solidFill>
                  <a:schemeClr val="hlink"/>
                </a:solidFill>
              </a:rPr>
              <a:t>      </a:t>
            </a:r>
            <a:endParaRPr lang="ru-RU" sz="1800" i="1" dirty="0" smtClean="0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484313"/>
            <a:ext cx="4392612" cy="438308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i="1" dirty="0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i="1" dirty="0" smtClean="0"/>
              <a:t>      </a:t>
            </a:r>
            <a:endParaRPr lang="ru-RU" sz="1800" dirty="0" smtClean="0"/>
          </a:p>
        </p:txBody>
      </p:sp>
      <p:pic>
        <p:nvPicPr>
          <p:cNvPr id="29703" name="Picture 7" descr="250px-Ang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284538"/>
            <a:ext cx="3887787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0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88235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Повторение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827584" y="1052736"/>
            <a:ext cx="784887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Book Antiqua" pitchFamily="18" charset="0"/>
              </a:rPr>
              <a:t>Опишите изображение, полученное с помощью линзы, представленной на рисунке.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 rot="5400000">
            <a:off x="3777319" y="551273"/>
            <a:ext cx="2957514" cy="6984776"/>
          </a:xfrm>
          <a:prstGeom prst="rect">
            <a:avLst/>
          </a:prstGeom>
          <a:ln w="88900" cap="sq" cmpd="thickThin">
            <a:solidFill>
              <a:srgbClr val="6633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95436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Повторение</a:t>
            </a: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395536" y="908721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Book Antiqua" pitchFamily="18" charset="0"/>
              </a:rPr>
              <a:t>Опишите изображение, полученное с помощью линзы, представленной на рисунке.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 rot="5400000">
            <a:off x="3656332" y="456236"/>
            <a:ext cx="3200401" cy="6841674"/>
          </a:xfrm>
          <a:prstGeom prst="rect">
            <a:avLst/>
          </a:prstGeom>
          <a:ln w="88900" cap="sq" cmpd="thickThin">
            <a:solidFill>
              <a:srgbClr val="6633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88235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Повторение</a:t>
            </a:r>
          </a:p>
        </p:txBody>
      </p:sp>
      <p:sp>
        <p:nvSpPr>
          <p:cNvPr id="20483" name="TextBox 4"/>
          <p:cNvSpPr txBox="1">
            <a:spLocks noChangeArrowheads="1"/>
          </p:cNvSpPr>
          <p:nvPr/>
        </p:nvSpPr>
        <p:spPr bwMode="auto">
          <a:xfrm>
            <a:off x="755576" y="1219200"/>
            <a:ext cx="808362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Book Antiqua" pitchFamily="18" charset="0"/>
              </a:rPr>
              <a:t>На рисунке представлен ход лучей света через линзу. </a:t>
            </a:r>
            <a:r>
              <a:rPr lang="ru-RU" sz="2800" b="1" dirty="0" smtClean="0">
                <a:latin typeface="Book Antiqua" pitchFamily="18" charset="0"/>
              </a:rPr>
              <a:t>Какая </a:t>
            </a:r>
            <a:r>
              <a:rPr lang="ru-RU" sz="2800" b="1" dirty="0">
                <a:latin typeface="Book Antiqua" pitchFamily="18" charset="0"/>
              </a:rPr>
              <a:t>из точек является главным фокусом линзы?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 rot="5400000">
            <a:off x="3651113" y="965511"/>
            <a:ext cx="3209926" cy="6984776"/>
          </a:xfrm>
          <a:prstGeom prst="rect">
            <a:avLst/>
          </a:prstGeom>
          <a:ln w="88900" cap="sq" cmpd="thickThin">
            <a:solidFill>
              <a:srgbClr val="6633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95436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Повторение</a:t>
            </a: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1285875" y="1219200"/>
            <a:ext cx="7553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dirty="0">
                <a:latin typeface="Book Antiqua" pitchFamily="18" charset="0"/>
              </a:rPr>
              <a:t>Какая линза поставлена в ряд неверно?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 rot="5400000">
            <a:off x="3433562" y="319709"/>
            <a:ext cx="3429001" cy="7056785"/>
          </a:xfrm>
          <a:prstGeom prst="rect">
            <a:avLst/>
          </a:prstGeom>
          <a:ln w="88900" cap="sq" cmpd="thickThin">
            <a:solidFill>
              <a:srgbClr val="6633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786182" y="1285860"/>
            <a:ext cx="4818069" cy="2643206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«Формула тонкой линзы. Увеличение линзы».</a:t>
            </a:r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8148" y="6429396"/>
            <a:ext cx="1285852" cy="42860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419872" y="404664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Тема урока: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20000" contrast="10000"/>
          </a:blip>
          <a:srcRect/>
          <a:stretch>
            <a:fillRect/>
          </a:stretch>
        </p:blipFill>
        <p:spPr bwMode="auto">
          <a:xfrm rot="5400000">
            <a:off x="2301714" y="298686"/>
            <a:ext cx="4468563" cy="6984775"/>
          </a:xfrm>
          <a:prstGeom prst="rect">
            <a:avLst/>
          </a:prstGeom>
          <a:ln w="88900" cap="sq" cmpd="thickThin">
            <a:solidFill>
              <a:srgbClr val="6633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6516216" y="407707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306896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29309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2852936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1331640" y="2852936"/>
            <a:ext cx="432048" cy="1080120"/>
          </a:xfrm>
          <a:prstGeom prst="leftBrace">
            <a:avLst>
              <a:gd name="adj1" fmla="val 8333"/>
              <a:gd name="adj2" fmla="val 536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авая фигурная скобка 14"/>
          <p:cNvSpPr/>
          <p:nvPr/>
        </p:nvSpPr>
        <p:spPr>
          <a:xfrm>
            <a:off x="5508104" y="5085184"/>
            <a:ext cx="45719" cy="457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87624" y="2636912"/>
            <a:ext cx="504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 </a:t>
            </a:r>
            <a:endParaRPr lang="ru-RU" sz="8800" dirty="0"/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6300192" y="3861048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h</a:t>
            </a:r>
            <a:r>
              <a:rPr lang="en-US" b="1" dirty="0" smtClean="0"/>
              <a:t>- </a:t>
            </a:r>
            <a:r>
              <a:rPr lang="ru-RU" b="1" dirty="0" smtClean="0"/>
              <a:t>высота предмета </a:t>
            </a:r>
            <a:r>
              <a:rPr lang="ru-RU" b="1" dirty="0" smtClean="0">
                <a:solidFill>
                  <a:srgbClr val="002060"/>
                </a:solidFill>
              </a:rPr>
              <a:t>(м)</a:t>
            </a:r>
            <a:r>
              <a:rPr lang="ru-RU" b="1" dirty="0" smtClean="0"/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H</a:t>
            </a:r>
            <a:r>
              <a:rPr lang="en-US" b="1" dirty="0" smtClean="0"/>
              <a:t>- </a:t>
            </a:r>
            <a:r>
              <a:rPr lang="ru-RU" b="1" dirty="0" smtClean="0"/>
              <a:t>высота изображения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</a:rPr>
              <a:t>(м)</a:t>
            </a:r>
            <a:r>
              <a:rPr lang="ru-RU" b="1" dirty="0" smtClean="0">
                <a:latin typeface="Times New Roman" pitchFamily="18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d</a:t>
            </a:r>
            <a:r>
              <a:rPr lang="en-US" b="1" dirty="0" smtClean="0"/>
              <a:t>- </a:t>
            </a:r>
            <a:r>
              <a:rPr lang="ru-RU" b="1" dirty="0" smtClean="0"/>
              <a:t>расстояние от линзы до предмета </a:t>
            </a:r>
            <a:r>
              <a:rPr lang="ru-RU" b="1" dirty="0" smtClean="0">
                <a:solidFill>
                  <a:srgbClr val="002060"/>
                </a:solidFill>
              </a:rPr>
              <a:t>(м)</a:t>
            </a:r>
            <a:r>
              <a:rPr lang="ru-RU" b="1" dirty="0" smtClean="0"/>
              <a:t>;</a:t>
            </a:r>
            <a:endParaRPr lang="ru-RU" b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f</a:t>
            </a:r>
            <a:r>
              <a:rPr lang="en-US" b="1" dirty="0" smtClean="0"/>
              <a:t>- </a:t>
            </a:r>
            <a:r>
              <a:rPr lang="ru-RU" b="1" dirty="0" smtClean="0"/>
              <a:t>расстояние от линзы до </a:t>
            </a:r>
            <a:r>
              <a:rPr lang="en-US" b="1" dirty="0" smtClean="0"/>
              <a:t>  </a:t>
            </a:r>
            <a:r>
              <a:rPr lang="ru-RU" b="1" dirty="0" smtClean="0"/>
              <a:t>изображения </a:t>
            </a:r>
            <a:r>
              <a:rPr lang="ru-RU" b="1" dirty="0" smtClean="0">
                <a:solidFill>
                  <a:srgbClr val="002060"/>
                </a:solidFill>
              </a:rPr>
              <a:t>(м)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6" descr="4"/>
          <p:cNvPicPr>
            <a:picLocks noChangeAspect="1" noChangeArrowheads="1"/>
          </p:cNvPicPr>
          <p:nvPr/>
        </p:nvPicPr>
        <p:blipFill>
          <a:blip r:embed="rId3" cstate="print"/>
          <a:srcRect t="13185" r="12891"/>
          <a:stretch>
            <a:fillRect/>
          </a:stretch>
        </p:blipFill>
        <p:spPr bwMode="auto">
          <a:xfrm>
            <a:off x="1403648" y="1268760"/>
            <a:ext cx="6480720" cy="2520280"/>
          </a:xfrm>
          <a:prstGeom prst="rect">
            <a:avLst/>
          </a:prstGeom>
          <a:noFill/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203848" y="4293096"/>
          <a:ext cx="3096344" cy="126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Формула" r:id="rId4" imgW="748975" imgH="431613" progId="Equation.3">
                  <p:embed/>
                </p:oleObj>
              </mc:Choice>
              <mc:Fallback>
                <p:oleObj name="Формула" r:id="rId4" imgW="748975" imgH="431613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293096"/>
                        <a:ext cx="3096344" cy="126182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1534563" y="428605"/>
            <a:ext cx="608320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002060"/>
                </a:solidFill>
                <a:latin typeface="Times New Roman" pitchFamily="18" charset="0"/>
              </a:rPr>
              <a:t>Формула тонкой линзы </a:t>
            </a:r>
          </a:p>
        </p:txBody>
      </p:sp>
      <p:sp>
        <p:nvSpPr>
          <p:cNvPr id="7" name="Багетная рамка 6">
            <a:hlinkClick r:id="rId6" action="ppaction://hlinksldjump"/>
          </p:cNvPr>
          <p:cNvSpPr/>
          <p:nvPr/>
        </p:nvSpPr>
        <p:spPr>
          <a:xfrm>
            <a:off x="7858148" y="6072206"/>
            <a:ext cx="785818" cy="28575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 Box 13"/>
          <p:cNvSpPr txBox="1">
            <a:spLocks noChangeArrowheads="1"/>
          </p:cNvSpPr>
          <p:nvPr/>
        </p:nvSpPr>
        <p:spPr bwMode="auto">
          <a:xfrm>
            <a:off x="539552" y="476672"/>
            <a:ext cx="2089150" cy="588963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258888" y="1052513"/>
            <a:ext cx="6481762" cy="3311525"/>
            <a:chOff x="793" y="1253"/>
            <a:chExt cx="4083" cy="2268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793" y="1253"/>
              <a:ext cx="4083" cy="1542"/>
              <a:chOff x="793" y="618"/>
              <a:chExt cx="4083" cy="1542"/>
            </a:xfrm>
          </p:grpSpPr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793" y="618"/>
                <a:ext cx="4083" cy="1542"/>
                <a:chOff x="793" y="618"/>
                <a:chExt cx="4083" cy="1542"/>
              </a:xfrm>
            </p:grpSpPr>
            <p:sp>
              <p:nvSpPr>
                <p:cNvPr id="3" name="Line 6"/>
                <p:cNvSpPr>
                  <a:spLocks noChangeShapeType="1"/>
                </p:cNvSpPr>
                <p:nvPr/>
              </p:nvSpPr>
              <p:spPr bwMode="auto">
                <a:xfrm>
                  <a:off x="2493" y="618"/>
                  <a:ext cx="0" cy="154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9223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793" y="1389"/>
                  <a:ext cx="408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9224" name="Line 8"/>
                <p:cNvSpPr>
                  <a:spLocks noChangeShapeType="1"/>
                </p:cNvSpPr>
                <p:nvPr/>
              </p:nvSpPr>
              <p:spPr bwMode="auto">
                <a:xfrm>
                  <a:off x="1926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9225" name="Line 9"/>
                <p:cNvSpPr>
                  <a:spLocks noChangeShapeType="1"/>
                </p:cNvSpPr>
                <p:nvPr/>
              </p:nvSpPr>
              <p:spPr bwMode="auto">
                <a:xfrm>
                  <a:off x="1360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922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061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9227" name="Line 11"/>
                <p:cNvSpPr>
                  <a:spLocks noChangeShapeType="1"/>
                </p:cNvSpPr>
                <p:nvPr/>
              </p:nvSpPr>
              <p:spPr bwMode="auto">
                <a:xfrm>
                  <a:off x="3627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</p:grpSp>
          <p:sp>
            <p:nvSpPr>
              <p:cNvPr id="149516" name="Text Box 12"/>
              <p:cNvSpPr txBox="1">
                <a:spLocks noChangeArrowheads="1"/>
              </p:cNvSpPr>
              <p:nvPr/>
            </p:nvSpPr>
            <p:spPr bwMode="auto">
              <a:xfrm>
                <a:off x="1202" y="1389"/>
                <a:ext cx="2744" cy="3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latin typeface="Times New Roman" pitchFamily="18" charset="0"/>
                  </a:rPr>
                  <a:t>2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  о              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   2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</p:grp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V="1">
              <a:off x="1655" y="1433"/>
              <a:ext cx="0" cy="588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1655" y="1433"/>
              <a:ext cx="81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endParaRPr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2472" y="1433"/>
              <a:ext cx="2041" cy="208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endParaRPr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>
              <a:off x="1655" y="1433"/>
              <a:ext cx="2903" cy="2042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endParaRPr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4241" y="2024"/>
              <a:ext cx="0" cy="1224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endParaRPr>
            </a:p>
          </p:txBody>
        </p:sp>
      </p:grp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1835696" y="4869160"/>
            <a:ext cx="6840760" cy="138499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5F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99"/>
                </a:solidFill>
                <a:latin typeface="Times New Roman" pitchFamily="18" charset="0"/>
              </a:rPr>
              <a:t>Характеристика изображения: </a:t>
            </a:r>
          </a:p>
          <a:p>
            <a:pPr algn="ctr"/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</a:rPr>
              <a:t>действительное, перевернутое, увеличенное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13"/>
          <p:cNvSpPr txBox="1">
            <a:spLocks noChangeArrowheads="1"/>
          </p:cNvSpPr>
          <p:nvPr/>
        </p:nvSpPr>
        <p:spPr bwMode="auto">
          <a:xfrm>
            <a:off x="539552" y="54868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476375" y="1484313"/>
            <a:ext cx="6481763" cy="2592387"/>
            <a:chOff x="793" y="1253"/>
            <a:chExt cx="4083" cy="1633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93" y="1253"/>
              <a:ext cx="4083" cy="1542"/>
              <a:chOff x="793" y="618"/>
              <a:chExt cx="4083" cy="154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793" y="618"/>
                <a:ext cx="4083" cy="1542"/>
                <a:chOff x="793" y="618"/>
                <a:chExt cx="4083" cy="1542"/>
              </a:xfrm>
            </p:grpSpPr>
            <p:sp>
              <p:nvSpPr>
                <p:cNvPr id="12294" name="Line 6"/>
                <p:cNvSpPr>
                  <a:spLocks noChangeShapeType="1"/>
                </p:cNvSpPr>
                <p:nvPr/>
              </p:nvSpPr>
              <p:spPr bwMode="auto">
                <a:xfrm>
                  <a:off x="2493" y="618"/>
                  <a:ext cx="0" cy="154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2295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793" y="1389"/>
                  <a:ext cx="408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2296" name="Line 8"/>
                <p:cNvSpPr>
                  <a:spLocks noChangeShapeType="1"/>
                </p:cNvSpPr>
                <p:nvPr/>
              </p:nvSpPr>
              <p:spPr bwMode="auto">
                <a:xfrm>
                  <a:off x="1926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2297" name="Line 9"/>
                <p:cNvSpPr>
                  <a:spLocks noChangeShapeType="1"/>
                </p:cNvSpPr>
                <p:nvPr/>
              </p:nvSpPr>
              <p:spPr bwMode="auto">
                <a:xfrm>
                  <a:off x="1360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2298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061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2299" name="Line 11"/>
                <p:cNvSpPr>
                  <a:spLocks noChangeShapeType="1"/>
                </p:cNvSpPr>
                <p:nvPr/>
              </p:nvSpPr>
              <p:spPr bwMode="auto">
                <a:xfrm>
                  <a:off x="3627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</p:grpSp>
          <p:sp>
            <p:nvSpPr>
              <p:cNvPr id="151564" name="Text Box 12"/>
              <p:cNvSpPr txBox="1">
                <a:spLocks noChangeArrowheads="1"/>
              </p:cNvSpPr>
              <p:nvPr/>
            </p:nvSpPr>
            <p:spPr bwMode="auto">
              <a:xfrm>
                <a:off x="1202" y="1389"/>
                <a:ext cx="269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b="1">
                    <a:latin typeface="Times New Roman" pitchFamily="18" charset="0"/>
                  </a:rPr>
                  <a:t>2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  о             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   2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</p:grpSp>
        <p:sp>
          <p:nvSpPr>
            <p:cNvPr id="12302" name="Line 14"/>
            <p:cNvSpPr>
              <a:spLocks noChangeShapeType="1"/>
            </p:cNvSpPr>
            <p:nvPr/>
          </p:nvSpPr>
          <p:spPr bwMode="auto">
            <a:xfrm flipV="1">
              <a:off x="930" y="1389"/>
              <a:ext cx="0" cy="635"/>
            </a:xfrm>
            <a:prstGeom prst="line">
              <a:avLst/>
            </a:prstGeom>
            <a:noFill/>
            <a:ln w="76200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15"/>
            <p:cNvSpPr>
              <a:spLocks noChangeShapeType="1"/>
            </p:cNvSpPr>
            <p:nvPr/>
          </p:nvSpPr>
          <p:spPr bwMode="auto">
            <a:xfrm>
              <a:off x="930" y="1389"/>
              <a:ext cx="154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endParaRPr>
            </a:p>
          </p:txBody>
        </p:sp>
        <p:sp>
          <p:nvSpPr>
            <p:cNvPr id="12304" name="Line 16"/>
            <p:cNvSpPr>
              <a:spLocks noChangeShapeType="1"/>
            </p:cNvSpPr>
            <p:nvPr/>
          </p:nvSpPr>
          <p:spPr bwMode="auto">
            <a:xfrm>
              <a:off x="2472" y="1389"/>
              <a:ext cx="1361" cy="149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endParaRPr>
            </a:p>
          </p:txBody>
        </p:sp>
        <p:sp>
          <p:nvSpPr>
            <p:cNvPr id="12305" name="Line 17"/>
            <p:cNvSpPr>
              <a:spLocks noChangeShapeType="1"/>
            </p:cNvSpPr>
            <p:nvPr/>
          </p:nvSpPr>
          <p:spPr bwMode="auto">
            <a:xfrm>
              <a:off x="930" y="1389"/>
              <a:ext cx="3356" cy="1361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endParaRPr>
            </a:p>
          </p:txBody>
        </p:sp>
        <p:sp>
          <p:nvSpPr>
            <p:cNvPr id="12306" name="Line 18"/>
            <p:cNvSpPr>
              <a:spLocks noChangeShapeType="1"/>
            </p:cNvSpPr>
            <p:nvPr/>
          </p:nvSpPr>
          <p:spPr bwMode="auto">
            <a:xfrm>
              <a:off x="3380" y="2024"/>
              <a:ext cx="0" cy="363"/>
            </a:xfrm>
            <a:prstGeom prst="line">
              <a:avLst/>
            </a:prstGeom>
            <a:noFill/>
            <a:ln w="762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endParaRPr>
            </a:p>
          </p:txBody>
        </p:sp>
      </p:grp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1835696" y="4869160"/>
            <a:ext cx="6696744" cy="1384995"/>
          </a:xfrm>
          <a:prstGeom prst="rect">
            <a:avLst/>
          </a:prstGeom>
          <a:gradFill rotWithShape="1">
            <a:gsLst>
              <a:gs pos="0">
                <a:srgbClr val="DDF5FB"/>
              </a:gs>
              <a:gs pos="50000">
                <a:schemeClr val="bg1"/>
              </a:gs>
              <a:gs pos="100000">
                <a:srgbClr val="DDF5FB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99"/>
                </a:solidFill>
              </a:rPr>
              <a:t>Характеристика изображения:</a:t>
            </a:r>
            <a:endParaRPr lang="ru-RU" sz="2800" b="1" dirty="0"/>
          </a:p>
          <a:p>
            <a:pPr algn="ctr"/>
            <a:r>
              <a:rPr lang="ru-RU" sz="2800" b="1" dirty="0">
                <a:solidFill>
                  <a:srgbClr val="800000"/>
                </a:solidFill>
                <a:latin typeface="Times New Roman" pitchFamily="18" charset="0"/>
              </a:rPr>
              <a:t>действительное, перевернутое, уменьшенное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848872" cy="144016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           </a:t>
            </a:r>
            <a:r>
              <a:rPr lang="ru-RU" sz="2400" b="1" dirty="0" smtClean="0">
                <a:solidFill>
                  <a:schemeClr val="tx1"/>
                </a:solidFill>
              </a:rPr>
              <a:t>Какое явление наблюдается, если свет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    </a:t>
            </a:r>
            <a:r>
              <a:rPr lang="en-US" sz="2400" b="1" dirty="0" smtClean="0">
                <a:solidFill>
                  <a:schemeClr val="tx1"/>
                </a:solidFill>
              </a:rPr>
              <a:t>       </a:t>
            </a:r>
            <a:r>
              <a:rPr lang="ru-RU" sz="2400" b="1" dirty="0" smtClean="0">
                <a:solidFill>
                  <a:schemeClr val="tx1"/>
                </a:solidFill>
              </a:rPr>
              <a:t>проходит границу раздела двух сред , </a:t>
            </a: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           </a:t>
            </a:r>
            <a:r>
              <a:rPr lang="ru-RU" sz="2400" b="1" dirty="0" smtClean="0">
                <a:solidFill>
                  <a:schemeClr val="tx1"/>
                </a:solidFill>
              </a:rPr>
              <a:t>имеющих различную оптическую плотность?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2060575"/>
            <a:ext cx="3643312" cy="4462463"/>
          </a:xfrm>
        </p:spPr>
        <p:txBody>
          <a:bodyPr/>
          <a:lstStyle/>
          <a:p>
            <a:pPr eaLnBrk="1" hangingPunct="1">
              <a:buNone/>
            </a:pPr>
            <a:endParaRPr lang="ru-RU" sz="2800" dirty="0" smtClean="0">
              <a:solidFill>
                <a:schemeClr val="accent2"/>
              </a:solidFill>
            </a:endParaRPr>
          </a:p>
          <a:p>
            <a:pPr eaLnBrk="1" hangingPunct="1">
              <a:buNone/>
            </a:pPr>
            <a:r>
              <a:rPr lang="ru-RU" sz="2800" dirty="0" smtClean="0">
                <a:solidFill>
                  <a:schemeClr val="accent2"/>
                </a:solidFill>
              </a:rPr>
              <a:t>   </a:t>
            </a:r>
            <a:r>
              <a:rPr lang="en-US" sz="2800" i="1" dirty="0" smtClean="0"/>
              <a:t>[ </a:t>
            </a:r>
            <a:r>
              <a:rPr lang="ru-RU" sz="2800" i="1" dirty="0" smtClean="0"/>
              <a:t>Явление преломления</a:t>
            </a:r>
            <a:r>
              <a:rPr lang="en-US" sz="2800" i="1" dirty="0" smtClean="0"/>
              <a:t> </a:t>
            </a:r>
            <a:r>
              <a:rPr lang="ru-RU" sz="2800" i="1" dirty="0" smtClean="0"/>
              <a:t>света </a:t>
            </a:r>
            <a:r>
              <a:rPr lang="en-US" sz="2800" i="1" dirty="0" smtClean="0"/>
              <a:t>]</a:t>
            </a:r>
            <a:endParaRPr lang="ru-RU" sz="2800" i="1" dirty="0" smtClean="0"/>
          </a:p>
        </p:txBody>
      </p:sp>
      <p:pic>
        <p:nvPicPr>
          <p:cNvPr id="32782" name="Picture 14" descr="250px-Refra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2420938"/>
            <a:ext cx="4824412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600200"/>
            <a:ext cx="7704856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1</a:t>
            </a:r>
            <a:r>
              <a:rPr lang="ru-RU" b="1" dirty="0" smtClean="0"/>
              <a:t>. Если линза собирающая и </a:t>
            </a:r>
            <a:r>
              <a:rPr lang="en-US" b="1" dirty="0" smtClean="0"/>
              <a:t>d &gt; F</a:t>
            </a:r>
            <a:r>
              <a:rPr lang="ru-RU" b="1" dirty="0" smtClean="0"/>
              <a:t> (изображение действительное), то в формуле </a:t>
            </a:r>
            <a:r>
              <a:rPr lang="en-US" b="1" dirty="0" smtClean="0"/>
              <a:t>F &gt; 0</a:t>
            </a:r>
            <a:r>
              <a:rPr lang="ru-RU" b="1" dirty="0" smtClean="0"/>
              <a:t>, </a:t>
            </a:r>
            <a:r>
              <a:rPr lang="en-US" b="1" dirty="0" smtClean="0"/>
              <a:t>d &gt; 0</a:t>
            </a:r>
            <a:r>
              <a:rPr lang="ru-RU" b="1" dirty="0" smtClean="0"/>
              <a:t>, </a:t>
            </a:r>
            <a:r>
              <a:rPr lang="en-US" b="1" dirty="0" smtClean="0"/>
              <a:t>f &gt; 0</a:t>
            </a:r>
            <a:r>
              <a:rPr lang="ru-RU" b="1" dirty="0" smtClean="0"/>
              <a:t>.                           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4"/>
          <p:cNvSpPr txBox="1">
            <a:spLocks noChangeArrowheads="1"/>
          </p:cNvSpPr>
          <p:nvPr/>
        </p:nvSpPr>
        <p:spPr bwMode="auto">
          <a:xfrm>
            <a:off x="539552" y="620688"/>
            <a:ext cx="109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58888" y="1989138"/>
            <a:ext cx="6481762" cy="2447925"/>
            <a:chOff x="793" y="618"/>
            <a:chExt cx="4083" cy="154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93" y="618"/>
              <a:ext cx="4083" cy="1542"/>
              <a:chOff x="793" y="618"/>
              <a:chExt cx="4083" cy="1542"/>
            </a:xfrm>
          </p:grpSpPr>
          <p:sp>
            <p:nvSpPr>
              <p:cNvPr id="7175" name="Line 7"/>
              <p:cNvSpPr>
                <a:spLocks noChangeShapeType="1"/>
              </p:cNvSpPr>
              <p:nvPr/>
            </p:nvSpPr>
            <p:spPr bwMode="auto">
              <a:xfrm>
                <a:off x="2493" y="618"/>
                <a:ext cx="0" cy="154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7176" name="Line 8"/>
              <p:cNvSpPr>
                <a:spLocks noChangeShapeType="1"/>
              </p:cNvSpPr>
              <p:nvPr/>
            </p:nvSpPr>
            <p:spPr bwMode="auto">
              <a:xfrm flipV="1">
                <a:off x="793" y="1389"/>
                <a:ext cx="408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7177" name="Line 9"/>
              <p:cNvSpPr>
                <a:spLocks noChangeShapeType="1"/>
              </p:cNvSpPr>
              <p:nvPr/>
            </p:nvSpPr>
            <p:spPr bwMode="auto">
              <a:xfrm>
                <a:off x="1926" y="1314"/>
                <a:ext cx="0" cy="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7178" name="Line 10"/>
              <p:cNvSpPr>
                <a:spLocks noChangeShapeType="1"/>
              </p:cNvSpPr>
              <p:nvPr/>
            </p:nvSpPr>
            <p:spPr bwMode="auto">
              <a:xfrm>
                <a:off x="1360" y="1314"/>
                <a:ext cx="0" cy="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7179" name="Line 11"/>
              <p:cNvSpPr>
                <a:spLocks noChangeShapeType="1"/>
              </p:cNvSpPr>
              <p:nvPr/>
            </p:nvSpPr>
            <p:spPr bwMode="auto">
              <a:xfrm flipH="1">
                <a:off x="3061" y="1314"/>
                <a:ext cx="0" cy="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7180" name="Line 12"/>
              <p:cNvSpPr>
                <a:spLocks noChangeShapeType="1"/>
              </p:cNvSpPr>
              <p:nvPr/>
            </p:nvSpPr>
            <p:spPr bwMode="auto">
              <a:xfrm>
                <a:off x="3627" y="1314"/>
                <a:ext cx="0" cy="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+mn-cs"/>
                </a:endParaRPr>
              </a:p>
            </p:txBody>
          </p:sp>
        </p:grpSp>
        <p:sp>
          <p:nvSpPr>
            <p:cNvPr id="147467" name="Text Box 13"/>
            <p:cNvSpPr txBox="1">
              <a:spLocks noChangeArrowheads="1"/>
            </p:cNvSpPr>
            <p:nvPr/>
          </p:nvSpPr>
          <p:spPr bwMode="auto">
            <a:xfrm>
              <a:off x="1202" y="1389"/>
              <a:ext cx="27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latin typeface="Times New Roman" pitchFamily="18" charset="0"/>
                </a:rPr>
                <a:t>2</a:t>
              </a: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      о               </a:t>
              </a: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ru-RU" sz="2400" b="1">
                  <a:latin typeface="Times New Roman" pitchFamily="18" charset="0"/>
                  <a:cs typeface="Times New Roman" pitchFamily="18" charset="0"/>
                </a:rPr>
                <a:t>         2</a:t>
              </a:r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</p:grpSp>
      <p:sp>
        <p:nvSpPr>
          <p:cNvPr id="7182" name="Line 14"/>
          <p:cNvSpPr>
            <a:spLocks noChangeShapeType="1"/>
          </p:cNvSpPr>
          <p:nvPr/>
        </p:nvSpPr>
        <p:spPr bwMode="auto">
          <a:xfrm flipV="1">
            <a:off x="3563938" y="2420938"/>
            <a:ext cx="0" cy="792162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3563938" y="2420938"/>
            <a:ext cx="360362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3924300" y="2420938"/>
            <a:ext cx="2735263" cy="23764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3563938" y="2420938"/>
            <a:ext cx="1295400" cy="2663825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 flipV="1">
            <a:off x="2411413" y="908050"/>
            <a:ext cx="1512887" cy="1512888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H="1" flipV="1">
            <a:off x="2627313" y="981075"/>
            <a:ext cx="936625" cy="1439863"/>
          </a:xfrm>
          <a:prstGeom prst="line">
            <a:avLst/>
          </a:prstGeom>
          <a:noFill/>
          <a:ln w="9525">
            <a:solidFill>
              <a:srgbClr val="0099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H="1" flipV="1">
            <a:off x="2843213" y="1341438"/>
            <a:ext cx="0" cy="1871662"/>
          </a:xfrm>
          <a:prstGeom prst="line">
            <a:avLst/>
          </a:prstGeom>
          <a:noFill/>
          <a:ln w="76200">
            <a:solidFill>
              <a:srgbClr val="000099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691680" y="5300663"/>
            <a:ext cx="6768108" cy="1076325"/>
          </a:xfrm>
          <a:prstGeom prst="rect">
            <a:avLst/>
          </a:prstGeom>
          <a:gradFill rotWithShape="1">
            <a:gsLst>
              <a:gs pos="0">
                <a:srgbClr val="DDF5FB"/>
              </a:gs>
              <a:gs pos="50000">
                <a:schemeClr val="bg1"/>
              </a:gs>
              <a:gs pos="100000">
                <a:srgbClr val="DDF5FB"/>
              </a:gs>
            </a:gsLst>
            <a:lin ang="5400000" scaled="1"/>
          </a:gra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изображения: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u="sng">
                <a:solidFill>
                  <a:srgbClr val="832F43"/>
                </a:solidFill>
                <a:latin typeface="Times New Roman" pitchFamily="18" charset="0"/>
                <a:cs typeface="Times New Roman" pitchFamily="18" charset="0"/>
              </a:rPr>
              <a:t>мнимое, прямое, увеличенное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 animBg="1"/>
      <p:bldP spid="7189" grpId="0" animBg="1"/>
      <p:bldP spid="71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2. Если линза собирающая и </a:t>
            </a:r>
            <a:r>
              <a:rPr lang="en-US" b="1" dirty="0" smtClean="0"/>
              <a:t>d &lt; F</a:t>
            </a:r>
            <a:r>
              <a:rPr lang="ru-RU" b="1" dirty="0" smtClean="0"/>
              <a:t> (изображение мнимое), то в формуле </a:t>
            </a:r>
            <a:r>
              <a:rPr lang="en-US" b="1" dirty="0" smtClean="0"/>
              <a:t>f &lt; 0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0"/>
          <p:cNvGrpSpPr>
            <a:grpSpLocks/>
          </p:cNvGrpSpPr>
          <p:nvPr/>
        </p:nvGrpSpPr>
        <p:grpSpPr bwMode="auto">
          <a:xfrm>
            <a:off x="1258888" y="1989138"/>
            <a:ext cx="6481762" cy="2403475"/>
            <a:chOff x="1258888" y="2016000"/>
            <a:chExt cx="6481762" cy="237600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258888" y="3094040"/>
              <a:ext cx="6481762" cy="571500"/>
              <a:chOff x="793" y="1314"/>
              <a:chExt cx="4083" cy="36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793" y="1314"/>
                <a:ext cx="4083" cy="75"/>
                <a:chOff x="793" y="1314"/>
                <a:chExt cx="4083" cy="75"/>
              </a:xfrm>
            </p:grpSpPr>
            <p:sp>
              <p:nvSpPr>
                <p:cNvPr id="19463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793" y="1389"/>
                  <a:ext cx="408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9464" name="Line 8"/>
                <p:cNvSpPr>
                  <a:spLocks noChangeShapeType="1"/>
                </p:cNvSpPr>
                <p:nvPr/>
              </p:nvSpPr>
              <p:spPr bwMode="auto">
                <a:xfrm>
                  <a:off x="1926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9465" name="Line 9"/>
                <p:cNvSpPr>
                  <a:spLocks noChangeShapeType="1"/>
                </p:cNvSpPr>
                <p:nvPr/>
              </p:nvSpPr>
              <p:spPr bwMode="auto">
                <a:xfrm>
                  <a:off x="1360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946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3061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  <p:sp>
              <p:nvSpPr>
                <p:cNvPr id="19467" name="Line 11"/>
                <p:cNvSpPr>
                  <a:spLocks noChangeShapeType="1"/>
                </p:cNvSpPr>
                <p:nvPr/>
              </p:nvSpPr>
              <p:spPr bwMode="auto">
                <a:xfrm>
                  <a:off x="3627" y="1314"/>
                  <a:ext cx="0" cy="6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+mn-cs"/>
                  </a:endParaRPr>
                </a:p>
              </p:txBody>
            </p:sp>
          </p:grpSp>
          <p:sp>
            <p:nvSpPr>
              <p:cNvPr id="10253" name="Text Box 12"/>
              <p:cNvSpPr txBox="1">
                <a:spLocks noChangeArrowheads="1"/>
              </p:cNvSpPr>
              <p:nvPr/>
            </p:nvSpPr>
            <p:spPr bwMode="auto">
              <a:xfrm>
                <a:off x="1202" y="1389"/>
                <a:ext cx="2648" cy="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 b="1">
                    <a:latin typeface="Times New Roman" pitchFamily="18" charset="0"/>
                  </a:rPr>
                  <a:t>2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о              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400" b="1">
                    <a:latin typeface="Times New Roman" pitchFamily="18" charset="0"/>
                    <a:cs typeface="Times New Roman" pitchFamily="18" charset="0"/>
                  </a:rPr>
                  <a:t>         2</a:t>
                </a:r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F</a:t>
                </a:r>
              </a:p>
            </p:txBody>
          </p:sp>
        </p:grpSp>
        <p:grpSp>
          <p:nvGrpSpPr>
            <p:cNvPr id="5" name="Группа 49"/>
            <p:cNvGrpSpPr>
              <a:grpSpLocks/>
            </p:cNvGrpSpPr>
            <p:nvPr/>
          </p:nvGrpSpPr>
          <p:grpSpPr bwMode="auto">
            <a:xfrm>
              <a:off x="3924000" y="2016000"/>
              <a:ext cx="123174" cy="2376000"/>
              <a:chOff x="3924000" y="2016000"/>
              <a:chExt cx="123174" cy="2376000"/>
            </a:xfrm>
          </p:grpSpPr>
          <p:grpSp>
            <p:nvGrpSpPr>
              <p:cNvPr id="6" name="Группа 48"/>
              <p:cNvGrpSpPr>
                <a:grpSpLocks/>
              </p:cNvGrpSpPr>
              <p:nvPr/>
            </p:nvGrpSpPr>
            <p:grpSpPr bwMode="auto">
              <a:xfrm>
                <a:off x="3924000" y="2016000"/>
                <a:ext cx="123174" cy="2331008"/>
                <a:chOff x="3924000" y="2016000"/>
                <a:chExt cx="123174" cy="2331008"/>
              </a:xfrm>
            </p:grpSpPr>
            <p:cxnSp>
              <p:nvCxnSpPr>
                <p:cNvPr id="10256" name="Прямая соединительная линия 3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2844000" y="3204000"/>
                  <a:ext cx="2286016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grpSp>
              <p:nvGrpSpPr>
                <p:cNvPr id="7" name="Группа 44"/>
                <p:cNvGrpSpPr>
                  <a:grpSpLocks/>
                </p:cNvGrpSpPr>
                <p:nvPr/>
              </p:nvGrpSpPr>
              <p:grpSpPr bwMode="auto">
                <a:xfrm>
                  <a:off x="3924000" y="2016000"/>
                  <a:ext cx="123174" cy="71438"/>
                  <a:chOff x="6572264" y="928670"/>
                  <a:chExt cx="123174" cy="71438"/>
                </a:xfrm>
              </p:grpSpPr>
              <p:cxnSp>
                <p:nvCxnSpPr>
                  <p:cNvPr id="10258" name="Прямая соединительная линия 38"/>
                  <p:cNvCxnSpPr>
                    <a:cxnSpLocks noChangeShapeType="1"/>
                  </p:cNvCxnSpPr>
                  <p:nvPr/>
                </p:nvCxnSpPr>
                <p:spPr bwMode="auto">
                  <a:xfrm rot="16200000" flipH="1">
                    <a:off x="6572264" y="928670"/>
                    <a:ext cx="71438" cy="71438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259" name="Прямая соединительная линия 40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6624000" y="928670"/>
                    <a:ext cx="71438" cy="71438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grpSp>
            <p:nvGrpSpPr>
              <p:cNvPr id="8" name="Группа 45"/>
              <p:cNvGrpSpPr>
                <a:grpSpLocks/>
              </p:cNvGrpSpPr>
              <p:nvPr/>
            </p:nvGrpSpPr>
            <p:grpSpPr bwMode="auto">
              <a:xfrm flipV="1">
                <a:off x="3924000" y="4320000"/>
                <a:ext cx="108000" cy="72000"/>
                <a:chOff x="6572264" y="928670"/>
                <a:chExt cx="123174" cy="71438"/>
              </a:xfrm>
            </p:grpSpPr>
            <p:cxnSp>
              <p:nvCxnSpPr>
                <p:cNvPr id="10261" name="Прямая соединительная линия 46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6572264" y="928670"/>
                  <a:ext cx="71438" cy="71438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262" name="Прямая соединительная линия 47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6624000" y="928670"/>
                  <a:ext cx="71438" cy="71438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2484438" y="2276475"/>
            <a:ext cx="0" cy="936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2484438" y="2276475"/>
            <a:ext cx="15113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3059113" y="620713"/>
            <a:ext cx="2592387" cy="2592387"/>
          </a:xfrm>
          <a:prstGeom prst="line">
            <a:avLst/>
          </a:prstGeom>
          <a:noFill/>
          <a:ln w="28575">
            <a:solidFill>
              <a:srgbClr val="99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3419475" y="2852738"/>
            <a:ext cx="0" cy="360362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2484438" y="2276475"/>
            <a:ext cx="3887787" cy="23764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1259632" y="4797425"/>
            <a:ext cx="676835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Характеристика  изображения: </a:t>
            </a:r>
          </a:p>
          <a:p>
            <a:pPr algn="ctr"/>
            <a:r>
              <a:rPr lang="ru-RU" sz="3200" b="1" u="sng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мнимое, уменьшенное, прямое.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1" grpId="0" animBg="1"/>
      <p:bldP spid="19472" grpId="0" animBg="1"/>
      <p:bldP spid="1947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3. Если линза рассеивающая, то изображение будет мнимым и в формуле </a:t>
            </a:r>
            <a:r>
              <a:rPr lang="en-US" b="1" dirty="0" smtClean="0"/>
              <a:t>F &lt; 0</a:t>
            </a:r>
            <a:r>
              <a:rPr lang="ru-RU" b="1" dirty="0" smtClean="0"/>
              <a:t>, </a:t>
            </a:r>
            <a:r>
              <a:rPr lang="en-US" b="1" dirty="0" smtClean="0"/>
              <a:t>f &lt; 0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9154" name="Picture 2" descr="C:\Users\xxx\Desktop\img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357298"/>
            <a:ext cx="5786477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  Увеличение линзы - </a:t>
            </a:r>
            <a:r>
              <a:rPr lang="ru-RU" b="1" dirty="0" smtClean="0">
                <a:solidFill>
                  <a:schemeClr val="tx1"/>
                </a:solidFill>
              </a:rPr>
              <a:t>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124744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Линейное увеличение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отношение линейного размера изображения к линейному размеру предмета.</a:t>
            </a:r>
          </a:p>
        </p:txBody>
      </p:sp>
      <p:pic>
        <p:nvPicPr>
          <p:cNvPr id="4" name="Содержимое 3" descr="image007_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780928"/>
            <a:ext cx="4459366" cy="19442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5696" y="494116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/>
              <a:t>Если изображение увеличенное, то Г </a:t>
            </a:r>
            <a:r>
              <a:rPr lang="en-US" sz="2400" b="1" dirty="0" smtClean="0"/>
              <a:t>&gt; 1</a:t>
            </a:r>
            <a:r>
              <a:rPr lang="ru-RU" sz="2400" b="1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2400" b="1" dirty="0" smtClean="0"/>
              <a:t>Если изображение уменьшенное, то Г </a:t>
            </a:r>
            <a:r>
              <a:rPr lang="en-US" sz="2400" b="1" dirty="0" smtClean="0"/>
              <a:t>&lt; 1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720840"/>
            <a:ext cx="7097442" cy="265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lnSpc>
                <a:spcPct val="80000"/>
              </a:lnSpc>
              <a:buFontTx/>
              <a:buNone/>
            </a:pPr>
            <a:endParaRPr lang="ru-RU" sz="2600" b="1" dirty="0" smtClean="0"/>
          </a:p>
          <a:p>
            <a:pPr marL="361950" indent="-361950">
              <a:lnSpc>
                <a:spcPct val="80000"/>
              </a:lnSpc>
            </a:pPr>
            <a:endParaRPr lang="ru-RU" sz="2600" b="1" dirty="0" smtClean="0"/>
          </a:p>
          <a:p>
            <a:pPr marL="361950" indent="-361950">
              <a:lnSpc>
                <a:spcPct val="80000"/>
              </a:lnSpc>
            </a:pPr>
            <a:r>
              <a:rPr lang="ru-RU" sz="2600" b="1" dirty="0" smtClean="0"/>
              <a:t>1. Собирающая линза находится на расстоянии 1 м от лампы накаливания и дает изображение ее спирали на экране на расстоянии 0,25 м от линзы. Найдите фокусное расстояние линзы.</a:t>
            </a:r>
          </a:p>
          <a:p>
            <a:pPr marL="361950" indent="-361950">
              <a:lnSpc>
                <a:spcPct val="80000"/>
              </a:lnSpc>
            </a:pPr>
            <a:endParaRPr lang="en-US" sz="2600" b="1" dirty="0"/>
          </a:p>
        </p:txBody>
      </p:sp>
      <p:sp>
        <p:nvSpPr>
          <p:cNvPr id="4" name="Багетная рамка 3">
            <a:hlinkClick r:id="rId2" action="ppaction://hlinksldjump"/>
          </p:cNvPr>
          <p:cNvSpPr/>
          <p:nvPr/>
        </p:nvSpPr>
        <p:spPr>
          <a:xfrm>
            <a:off x="7929586" y="6072206"/>
            <a:ext cx="785818" cy="28575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85786" y="857232"/>
            <a:ext cx="7901014" cy="5268931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2. </a:t>
            </a:r>
            <a:r>
              <a:rPr lang="ru-RU" sz="2800" b="1" dirty="0" smtClean="0"/>
              <a:t>Предмет высотой 6 см расположен на главной оптической оси тонкой собирающей линзы. Оптическая сила линзы </a:t>
            </a:r>
            <a:r>
              <a:rPr lang="en-US" sz="2800" b="1" dirty="0" smtClean="0"/>
              <a:t>D</a:t>
            </a:r>
            <a:r>
              <a:rPr lang="ru-RU" sz="2800" b="1" dirty="0" smtClean="0"/>
              <a:t> = 5дптр. Изображение предмета находится на расстоянии 30 см от оптического центра линзы. Найдите высоту изображения предмета. Ответ выразите в сантиметрах(см).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79512" y="152400"/>
            <a:ext cx="8784976" cy="5973763"/>
          </a:xfrm>
          <a:solidFill>
            <a:schemeClr val="tx1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429652" y="3000372"/>
            <a:ext cx="500066" cy="500066"/>
          </a:xfrm>
          <a:prstGeom prst="actionButtonForwardNex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1142976" y="1428736"/>
            <a:ext cx="857256" cy="857256"/>
          </a:xfrm>
          <a:prstGeom prst="ellipse">
            <a:avLst/>
          </a:prstGeom>
          <a:solidFill>
            <a:srgbClr val="FFFF00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1357313" y="4857750"/>
            <a:ext cx="857250" cy="8572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2857500" y="2714625"/>
            <a:ext cx="857250" cy="8572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929188" y="1571625"/>
            <a:ext cx="857250" cy="85725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4857750" y="3929063"/>
            <a:ext cx="857250" cy="85725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6929438" y="4929188"/>
            <a:ext cx="857250" cy="857250"/>
          </a:xfrm>
          <a:prstGeom prst="ellipse">
            <a:avLst/>
          </a:prstGeom>
          <a:solidFill>
            <a:srgbClr val="58267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7429500" y="357188"/>
            <a:ext cx="857250" cy="85725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6" name="Прямая со стрелкой 55"/>
          <p:cNvCxnSpPr/>
          <p:nvPr/>
        </p:nvCxnSpPr>
        <p:spPr>
          <a:xfrm rot="5400000" flipH="1" flipV="1">
            <a:off x="5286380" y="1643050"/>
            <a:ext cx="2500330" cy="19288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rot="10800000" flipV="1">
            <a:off x="2143108" y="785794"/>
            <a:ext cx="5072098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16200000" flipH="1">
            <a:off x="464315" y="3536157"/>
            <a:ext cx="2214578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5400000" flipH="1" flipV="1">
            <a:off x="1857356" y="3786190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3643306" y="2214554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rot="16200000" flipH="1">
            <a:off x="5214942" y="2928934"/>
            <a:ext cx="2500330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233" name="Rectangle 15"/>
          <p:cNvSpPr>
            <a:spLocks noChangeArrowheads="1"/>
          </p:cNvSpPr>
          <p:nvPr/>
        </p:nvSpPr>
        <p:spPr bwMode="auto">
          <a:xfrm>
            <a:off x="285720" y="6093296"/>
            <a:ext cx="8858280" cy="369332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FF0000"/>
                </a:solidFill>
                <a:latin typeface="Tahoma" pitchFamily="34" charset="0"/>
              </a:rPr>
              <a:t>красный</a:t>
            </a:r>
            <a:r>
              <a:rPr lang="ru-RU" dirty="0">
                <a:latin typeface="Tahoma" pitchFamily="34" charset="0"/>
              </a:rPr>
              <a:t> – </a:t>
            </a:r>
            <a:r>
              <a:rPr lang="ru-RU" dirty="0">
                <a:solidFill>
                  <a:srgbClr val="FF9900"/>
                </a:solidFill>
                <a:latin typeface="Tahoma" pitchFamily="34" charset="0"/>
              </a:rPr>
              <a:t>оранжевый </a:t>
            </a:r>
            <a:r>
              <a:rPr lang="ru-RU" dirty="0">
                <a:latin typeface="Tahoma" pitchFamily="34" charset="0"/>
              </a:rPr>
              <a:t>– </a:t>
            </a:r>
            <a:r>
              <a:rPr lang="ru-RU" dirty="0">
                <a:solidFill>
                  <a:srgbClr val="FFFF00"/>
                </a:solidFill>
                <a:latin typeface="Tahoma" pitchFamily="34" charset="0"/>
              </a:rPr>
              <a:t>жёлтый </a:t>
            </a:r>
            <a:r>
              <a:rPr lang="ru-RU" dirty="0">
                <a:latin typeface="Tahoma" pitchFamily="34" charset="0"/>
              </a:rPr>
              <a:t>– </a:t>
            </a:r>
            <a:r>
              <a:rPr lang="ru-RU" dirty="0">
                <a:solidFill>
                  <a:srgbClr val="009900"/>
                </a:solidFill>
                <a:latin typeface="Tahoma" pitchFamily="34" charset="0"/>
              </a:rPr>
              <a:t>зелёный</a:t>
            </a:r>
            <a:r>
              <a:rPr lang="ru-RU" dirty="0">
                <a:latin typeface="Tahoma" pitchFamily="34" charset="0"/>
              </a:rPr>
              <a:t>  – </a:t>
            </a:r>
            <a:r>
              <a:rPr lang="ru-RU" dirty="0">
                <a:solidFill>
                  <a:srgbClr val="3399FF"/>
                </a:solidFill>
                <a:latin typeface="Tahoma" pitchFamily="34" charset="0"/>
              </a:rPr>
              <a:t>голубой </a:t>
            </a:r>
            <a:r>
              <a:rPr lang="ru-RU" dirty="0">
                <a:latin typeface="Tahoma" pitchFamily="34" charset="0"/>
              </a:rPr>
              <a:t>– </a:t>
            </a:r>
            <a:r>
              <a:rPr lang="ru-RU" dirty="0">
                <a:solidFill>
                  <a:srgbClr val="0000FF"/>
                </a:solidFill>
                <a:latin typeface="Tahoma" pitchFamily="34" charset="0"/>
              </a:rPr>
              <a:t>синий </a:t>
            </a:r>
            <a:r>
              <a:rPr lang="ru-RU" dirty="0">
                <a:latin typeface="Tahoma" pitchFamily="34" charset="0"/>
              </a:rPr>
              <a:t>– </a:t>
            </a:r>
            <a:r>
              <a:rPr lang="ru-RU" dirty="0">
                <a:solidFill>
                  <a:srgbClr val="800080"/>
                </a:solidFill>
                <a:latin typeface="Tahoma" pitchFamily="34" charset="0"/>
              </a:rPr>
              <a:t>фиолетовый</a:t>
            </a:r>
            <a:r>
              <a:rPr lang="ru-RU" dirty="0">
                <a:latin typeface="Tahoma" pitchFamily="34" charset="0"/>
              </a:rPr>
              <a:t> </a:t>
            </a:r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19800" cy="1143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eaLnBrk="1" hangingPunct="1"/>
            <a:r>
              <a:rPr lang="en-US" sz="4000" dirty="0" smtClean="0"/>
              <a:t>   </a:t>
            </a:r>
            <a:r>
              <a:rPr lang="ru-RU" sz="4000" dirty="0" smtClean="0"/>
              <a:t> </a:t>
            </a:r>
            <a:r>
              <a:rPr lang="en-US" sz="4000" dirty="0" smtClean="0"/>
              <a:t>     </a:t>
            </a:r>
            <a:r>
              <a:rPr lang="ru-RU" sz="4000" dirty="0" smtClean="0">
                <a:solidFill>
                  <a:schemeClr val="tx1"/>
                </a:solidFill>
              </a:rPr>
              <a:t>Сформулируйте законы 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    </a:t>
            </a:r>
            <a:r>
              <a:rPr lang="en-US" sz="4000" dirty="0" smtClean="0">
                <a:solidFill>
                  <a:schemeClr val="tx1"/>
                </a:solidFill>
              </a:rPr>
              <a:t>     </a:t>
            </a:r>
            <a:r>
              <a:rPr lang="ru-RU" sz="4000" dirty="0" smtClean="0">
                <a:solidFill>
                  <a:schemeClr val="tx1"/>
                </a:solidFill>
              </a:rPr>
              <a:t>преломления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1844675"/>
            <a:ext cx="7344816" cy="4743450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i="1" dirty="0" smtClean="0">
                <a:solidFill>
                  <a:schemeClr val="accent2"/>
                </a:solidFill>
              </a:rPr>
              <a:t>    </a:t>
            </a:r>
            <a:r>
              <a:rPr lang="ru-RU" sz="2400" i="1" dirty="0" smtClean="0">
                <a:solidFill>
                  <a:srgbClr val="002060"/>
                </a:solidFill>
              </a:rPr>
              <a:t>Лучи падающий, преломленный и перпендикуляр, восстановленный к границе раздела двух сред в точке падения, лежат в одной плоскости.</a:t>
            </a:r>
            <a:endParaRPr lang="en-US" sz="2400" i="1" dirty="0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i="1" dirty="0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002060"/>
                </a:solidFill>
              </a:rPr>
              <a:t>     </a:t>
            </a:r>
            <a:r>
              <a:rPr lang="ru-RU" sz="2400" i="1" dirty="0" smtClean="0">
                <a:solidFill>
                  <a:srgbClr val="002060"/>
                </a:solidFill>
              </a:rPr>
              <a:t>Отношение синуса угла падения к синусу угла преломления есть величина постоянная для двух данных сред: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    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u="sng" dirty="0" smtClean="0">
                <a:solidFill>
                  <a:srgbClr val="002060"/>
                </a:solidFill>
              </a:rPr>
              <a:t>sin </a:t>
            </a:r>
            <a:r>
              <a:rPr lang="ru-RU" sz="2400" b="1" i="1" u="sng" dirty="0" err="1" smtClean="0">
                <a:solidFill>
                  <a:srgbClr val="002060"/>
                </a:solidFill>
              </a:rPr>
              <a:t>α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baseline="-25000" dirty="0" smtClean="0">
                <a:solidFill>
                  <a:srgbClr val="002060"/>
                </a:solidFill>
              </a:rPr>
              <a:t>=   n</a:t>
            </a:r>
            <a:r>
              <a:rPr lang="en-US" sz="2400" b="1" i="1" dirty="0" smtClean="0">
                <a:solidFill>
                  <a:srgbClr val="002060"/>
                </a:solidFill>
              </a:rPr>
              <a:t>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</a:rPr>
              <a:t>sin </a:t>
            </a:r>
            <a:r>
              <a:rPr lang="ru-RU" sz="2400" b="1" i="1" dirty="0" err="1" smtClean="0">
                <a:solidFill>
                  <a:srgbClr val="002060"/>
                </a:solidFill>
              </a:rPr>
              <a:t>β</a:t>
            </a:r>
            <a:endParaRPr lang="en-US" sz="2400" b="1" i="1" dirty="0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      </a:t>
            </a:r>
            <a:endParaRPr lang="ru-RU" sz="2400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764704"/>
            <a:ext cx="7685456" cy="4261301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3.  Предмет высотой 6 см расположен на горизонтальной главной оптической оси тонкой собирающей линзы на расстоянии 30см от её оптического центра. Высота изображения предмета 12 см. Найдите фокусное расстояние линзы. Ответ выразите в сантиметрах(см).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chemeClr val="tx1"/>
                </a:solidFill>
              </a:rPr>
              <a:t>Вспомните, какое явление  может наблюдаться, если свет переходит из оптически более плотной среды в оптически  менее плотную?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3429000"/>
            <a:ext cx="3308176" cy="2697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Явление полного внутреннего отражения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1600" i="1" dirty="0" smtClean="0">
              <a:solidFill>
                <a:schemeClr val="bg2"/>
              </a:solidFill>
            </a:endParaRPr>
          </a:p>
        </p:txBody>
      </p:sp>
      <p:pic>
        <p:nvPicPr>
          <p:cNvPr id="108567" name="Picture 23" descr="250px-Total_internal_refle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780928"/>
            <a:ext cx="33115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8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229600" cy="1371600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tx1"/>
                </a:solidFill>
              </a:rPr>
              <a:t>Дайте определение линзы</a:t>
            </a:r>
          </a:p>
        </p:txBody>
      </p:sp>
      <p:sp>
        <p:nvSpPr>
          <p:cNvPr id="111624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99592" y="2060575"/>
            <a:ext cx="3678758" cy="3886200"/>
          </a:xfrm>
        </p:spPr>
        <p:txBody>
          <a:bodyPr/>
          <a:lstStyle/>
          <a:p>
            <a:pPr eaLnBrk="1" hangingPunct="1"/>
            <a:r>
              <a:rPr lang="ru-RU" sz="2400" i="1" dirty="0" smtClean="0">
                <a:solidFill>
                  <a:srgbClr val="002060"/>
                </a:solidFill>
              </a:rPr>
              <a:t>Линзой называют оптически прозрачное для света тело, ограниченное двумя сферическими поверхностями</a:t>
            </a:r>
          </a:p>
        </p:txBody>
      </p:sp>
      <p:pic>
        <p:nvPicPr>
          <p:cNvPr id="111626" name="Picture 10" descr="180px-Len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2060575"/>
            <a:ext cx="3600450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1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/>
      <p:bldP spid="1116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b="1" dirty="0" smtClean="0"/>
              <a:t>Правильность </a:t>
            </a:r>
            <a:r>
              <a:rPr lang="ru-RU" sz="3200" b="1" dirty="0"/>
              <a:t>какого закона подтверждает появление тени?</a:t>
            </a:r>
          </a:p>
        </p:txBody>
      </p:sp>
      <p:sp>
        <p:nvSpPr>
          <p:cNvPr id="53253" name="Rectangle 5"/>
          <p:cNvSpPr>
            <a:spLocks noGrp="1" noRot="1" noChangeArrowheads="1"/>
          </p:cNvSpPr>
          <p:nvPr>
            <p:ph type="body" idx="1"/>
          </p:nvPr>
        </p:nvSpPr>
        <p:spPr>
          <a:xfrm>
            <a:off x="1435100" y="1857375"/>
            <a:ext cx="7499350" cy="43910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ru-RU" b="1" dirty="0" smtClean="0"/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Закон прямолинейного распространения света.</a:t>
            </a:r>
          </a:p>
          <a:p>
            <a:pPr>
              <a:lnSpc>
                <a:spcPct val="90000"/>
              </a:lnSpc>
            </a:pPr>
            <a:endParaRPr lang="ru-RU" b="1" dirty="0" smtClean="0"/>
          </a:p>
          <a:p>
            <a:pPr>
              <a:lnSpc>
                <a:spcPct val="90000"/>
              </a:lnSpc>
              <a:buNone/>
            </a:pPr>
            <a:endParaRPr lang="ru-RU" b="1" dirty="0" smtClean="0"/>
          </a:p>
          <a:p>
            <a:pPr>
              <a:lnSpc>
                <a:spcPct val="90000"/>
              </a:lnSpc>
              <a:buNone/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827584" y="692696"/>
            <a:ext cx="7497762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/>
              <a:t> </a:t>
            </a:r>
            <a:r>
              <a:rPr lang="ru-RU" sz="3600" b="1" dirty="0"/>
              <a:t>Формула оптической силы линзы</a:t>
            </a:r>
          </a:p>
        </p:txBody>
      </p:sp>
      <p:sp>
        <p:nvSpPr>
          <p:cNvPr id="60421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143000" y="1676400"/>
            <a:ext cx="3352800" cy="4921250"/>
          </a:xfrm>
        </p:spPr>
        <p:txBody>
          <a:bodyPr/>
          <a:lstStyle/>
          <a:p>
            <a:endParaRPr lang="en-US" sz="3200" dirty="0" smtClean="0"/>
          </a:p>
          <a:p>
            <a:endParaRPr lang="en-US" sz="3200" dirty="0" smtClean="0"/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A.</a:t>
            </a:r>
            <a:r>
              <a:rPr lang="ru-RU" sz="3600" b="1" dirty="0" smtClean="0">
                <a:solidFill>
                  <a:srgbClr val="002060"/>
                </a:solidFill>
              </a:rPr>
              <a:t>  </a:t>
            </a:r>
            <a:r>
              <a:rPr lang="ru-RU" sz="3600" b="1" dirty="0" smtClean="0"/>
              <a:t>Д = 1 / </a:t>
            </a:r>
            <a:r>
              <a:rPr lang="en-US" sz="3600" b="1" dirty="0" smtClean="0"/>
              <a:t>F</a:t>
            </a:r>
            <a:endParaRPr lang="en-US" sz="4000" b="1" dirty="0" smtClean="0"/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B.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/>
              <a:t>Г = </a:t>
            </a:r>
            <a:r>
              <a:rPr lang="en-US" sz="3600" b="1" dirty="0" smtClean="0"/>
              <a:t>H / h</a:t>
            </a:r>
            <a:endParaRPr lang="ru-RU" sz="3600" b="1" dirty="0" smtClean="0"/>
          </a:p>
        </p:txBody>
      </p:sp>
      <p:sp>
        <p:nvSpPr>
          <p:cNvPr id="60422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3438" y="1844675"/>
            <a:ext cx="4194175" cy="47117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C.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smtClean="0"/>
              <a:t>F = </a:t>
            </a:r>
            <a:r>
              <a:rPr lang="ru-RU" sz="3600" b="1" dirty="0" smtClean="0"/>
              <a:t>1</a:t>
            </a:r>
            <a:r>
              <a:rPr lang="en-US" sz="3600" b="1" dirty="0" smtClean="0"/>
              <a:t> / </a:t>
            </a:r>
            <a:r>
              <a:rPr lang="ru-RU" sz="3600" b="1" dirty="0" smtClean="0"/>
              <a:t>Д</a:t>
            </a:r>
            <a:endParaRPr lang="en-US" sz="3600" b="1" dirty="0" smtClean="0"/>
          </a:p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Д.</a:t>
            </a:r>
            <a:r>
              <a:rPr lang="ru-RU" sz="3600" b="1" dirty="0" smtClean="0">
                <a:solidFill>
                  <a:srgbClr val="002060"/>
                </a:solidFill>
              </a:rPr>
              <a:t>  </a:t>
            </a:r>
            <a:r>
              <a:rPr lang="ru-RU" sz="3600" b="1" dirty="0" smtClean="0"/>
              <a:t>Г = </a:t>
            </a:r>
            <a:r>
              <a:rPr lang="en-US" sz="3600" b="1" dirty="0" smtClean="0"/>
              <a:t>f / d</a:t>
            </a:r>
            <a:endParaRPr lang="ru-RU" sz="3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0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1" grpId="0" build="p"/>
      <p:bldP spid="604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2" name="Rectangle 8"/>
          <p:cNvSpPr>
            <a:spLocks noGrp="1" noRot="1" noChangeArrowheads="1"/>
          </p:cNvSpPr>
          <p:nvPr>
            <p:ph type="title"/>
          </p:nvPr>
        </p:nvSpPr>
        <p:spPr>
          <a:xfrm>
            <a:off x="611560" y="764704"/>
            <a:ext cx="8314953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b="1" dirty="0" smtClean="0"/>
              <a:t>Чему </a:t>
            </a:r>
            <a:r>
              <a:rPr lang="ru-RU" sz="3200" b="1" dirty="0"/>
              <a:t>равна оптическая сила собирающей линзы, фокусное расстояние которой 20 см? </a:t>
            </a:r>
          </a:p>
        </p:txBody>
      </p:sp>
      <p:sp>
        <p:nvSpPr>
          <p:cNvPr id="62473" name="Rectangle 9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259632" y="2636912"/>
            <a:ext cx="3424237" cy="3822700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А.</a:t>
            </a:r>
            <a:r>
              <a:rPr lang="ru-RU" sz="4000" b="1" dirty="0" smtClean="0"/>
              <a:t>  0,2 </a:t>
            </a:r>
            <a:r>
              <a:rPr lang="ru-RU" sz="4000" b="1" dirty="0" err="1" smtClean="0"/>
              <a:t>дптр</a:t>
            </a:r>
            <a:r>
              <a:rPr lang="ru-RU" sz="4000" b="1" dirty="0" smtClean="0"/>
              <a:t>.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В.</a:t>
            </a:r>
            <a:r>
              <a:rPr lang="ru-RU" sz="4000" b="1" dirty="0" smtClean="0"/>
              <a:t>  20 </a:t>
            </a:r>
            <a:r>
              <a:rPr lang="ru-RU" sz="4000" b="1" dirty="0" err="1" smtClean="0"/>
              <a:t>дптр</a:t>
            </a:r>
            <a:r>
              <a:rPr lang="ru-RU" sz="4000" b="1" dirty="0" smtClean="0"/>
              <a:t>.</a:t>
            </a:r>
          </a:p>
        </p:txBody>
      </p:sp>
      <p:sp>
        <p:nvSpPr>
          <p:cNvPr id="62474" name="Rectangle 10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716016" y="2579688"/>
            <a:ext cx="4194175" cy="4278312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С.</a:t>
            </a:r>
            <a:r>
              <a:rPr lang="ru-RU" sz="4000" b="1" dirty="0" smtClean="0"/>
              <a:t>  5 </a:t>
            </a:r>
            <a:r>
              <a:rPr lang="ru-RU" sz="4000" b="1" dirty="0" err="1" smtClean="0"/>
              <a:t>дптр</a:t>
            </a:r>
            <a:r>
              <a:rPr lang="ru-RU" sz="4000" b="1" dirty="0" smtClean="0"/>
              <a:t>.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Д.</a:t>
            </a:r>
            <a:r>
              <a:rPr lang="ru-RU" sz="4000" b="1" dirty="0" smtClean="0"/>
              <a:t>  0,05 </a:t>
            </a:r>
            <a:r>
              <a:rPr lang="ru-RU" sz="4000" b="1" dirty="0" err="1" smtClean="0"/>
              <a:t>дптр</a:t>
            </a:r>
            <a:r>
              <a:rPr lang="ru-RU" sz="4000" b="1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2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2" grpId="0"/>
      <p:bldP spid="62473" grpId="0" build="p"/>
      <p:bldP spid="6247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539552" y="714375"/>
            <a:ext cx="8064896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 smtClean="0"/>
              <a:t> </a:t>
            </a:r>
            <a:r>
              <a:rPr lang="ru-RU" sz="4000" b="1" dirty="0"/>
              <a:t>Оптическая сила линзы 4 </a:t>
            </a:r>
            <a:r>
              <a:rPr lang="ru-RU" sz="4000" b="1" dirty="0" err="1"/>
              <a:t>дптр</a:t>
            </a:r>
            <a:r>
              <a:rPr lang="ru-RU" sz="4000" b="1" dirty="0"/>
              <a:t>. Вычислите фокусное расстояние линзы.</a:t>
            </a:r>
          </a:p>
        </p:txBody>
      </p:sp>
      <p:sp>
        <p:nvSpPr>
          <p:cNvPr id="67589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071563" y="1989138"/>
            <a:ext cx="3446462" cy="4422775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А.  </a:t>
            </a:r>
            <a:r>
              <a:rPr lang="ru-RU" sz="4000" b="1" dirty="0" smtClean="0"/>
              <a:t>0,25 см.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В.</a:t>
            </a:r>
            <a:r>
              <a:rPr lang="ru-RU" sz="4000" b="1" dirty="0" smtClean="0"/>
              <a:t>  0,25 м.</a:t>
            </a:r>
          </a:p>
        </p:txBody>
      </p:sp>
      <p:sp>
        <p:nvSpPr>
          <p:cNvPr id="67590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3438" y="1989138"/>
            <a:ext cx="4194175" cy="4422775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С.</a:t>
            </a:r>
            <a:r>
              <a:rPr lang="ru-RU" sz="4000" b="1" dirty="0" smtClean="0"/>
              <a:t>  4 см.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Д.</a:t>
            </a:r>
            <a:r>
              <a:rPr lang="ru-RU" sz="4000" b="1" dirty="0" smtClean="0"/>
              <a:t>  0,05 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/>
      <p:bldP spid="67589" grpId="0" build="p"/>
      <p:bldP spid="67590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2567</TotalTime>
  <Words>668</Words>
  <Application>Microsoft Office PowerPoint</Application>
  <PresentationFormat>Экран (4:3)</PresentationFormat>
  <Paragraphs>98</Paragraphs>
  <Slides>30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Book Antiqua</vt:lpstr>
      <vt:lpstr>Bookman Old Style</vt:lpstr>
      <vt:lpstr>Tahoma</vt:lpstr>
      <vt:lpstr>Times New Roman</vt:lpstr>
      <vt:lpstr>Wingdings</vt:lpstr>
      <vt:lpstr>Diseño predeterminado</vt:lpstr>
      <vt:lpstr>Формула</vt:lpstr>
      <vt:lpstr>ВОПРОСЫ ДЛЯ ПОВТОРЕНИЯ:</vt:lpstr>
      <vt:lpstr>           Какое явление наблюдается, если свет             проходит границу раздела двух сред ,             имеющих различную оптическую плотность?</vt:lpstr>
      <vt:lpstr>         Сформулируйте законы           преломления</vt:lpstr>
      <vt:lpstr>Вспомните, какое явление  может наблюдаться, если свет переходит из оптически более плотной среды в оптически  менее плотную?</vt:lpstr>
      <vt:lpstr>Дайте определение линзы</vt:lpstr>
      <vt:lpstr>Правильность какого закона подтверждает появление тени?</vt:lpstr>
      <vt:lpstr> Формула оптической силы линзы</vt:lpstr>
      <vt:lpstr>Чему равна оптическая сила собирающей линзы, фокусное расстояние которой 20 см? </vt:lpstr>
      <vt:lpstr> Оптическая сила линзы 4 дптр. Вычислите фокусное расстояние линзы.</vt:lpstr>
      <vt:lpstr>Повторение</vt:lpstr>
      <vt:lpstr>Повторение</vt:lpstr>
      <vt:lpstr>Повторение</vt:lpstr>
      <vt:lpstr>Повторение</vt:lpstr>
      <vt:lpstr>«Формула тонкой линзы. Увеличение линзы».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Увеличение линзы - Г</vt:lpstr>
      <vt:lpstr>Решение задач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93</cp:revision>
  <dcterms:created xsi:type="dcterms:W3CDTF">2009-10-07T17:55:06Z</dcterms:created>
  <dcterms:modified xsi:type="dcterms:W3CDTF">2025-03-11T01:42:43Z</dcterms:modified>
</cp:coreProperties>
</file>