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6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52247-F77B-4400-F682-DC6BDE3C1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E882BDE-7B8C-034E-7620-7EF60F567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677591-749E-26C7-D565-ED076C377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3BD7-7D54-4534-9703-6FF63AA264F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F48EF4-2A20-FC51-705C-593A6FFCE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FF2454-BADC-96AF-10DE-5BD9D267E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C38-8AD4-40DE-887A-8729BBBC6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56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97FCBC-B109-389B-19FD-3E28174A2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00F827-EFF6-C180-F802-D5DAA32DC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685538-349E-2A6C-F3CD-1D12C6D4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3BD7-7D54-4534-9703-6FF63AA264F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041B91-981A-4981-9D21-13DD6100E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D05280-5653-EF04-B1B8-7BE14E43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C38-8AD4-40DE-887A-8729BBBC6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97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0707692-3C51-13C7-C205-10C1369EBA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A151D8C-B673-A2EB-FE43-BA101D5C5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A0973B-BE59-BD77-48F6-821732254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3BD7-7D54-4534-9703-6FF63AA264F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20AD8E-E2F6-9850-4C9F-388F537C3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88A049-47E8-E3DD-4857-70E3AFCC2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C38-8AD4-40DE-887A-8729BBBC6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75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D8EB44-2C6E-92AA-0571-80A5D08C5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B7A568-E6AE-9525-BD59-8299ECED5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476018-7504-697B-AACB-CAD7E2A2B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3BD7-7D54-4534-9703-6FF63AA264F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E1D483-AE96-737F-2B77-FB3F76611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0D7D04-3C09-F457-B09C-2106A717B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C38-8AD4-40DE-887A-8729BBBC6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90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89BC86-48F6-FFFD-65F4-53E041AAE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296821-08F8-C602-A676-FF814CC60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9786CE-6452-D73A-E323-8D173137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3BD7-7D54-4534-9703-6FF63AA264F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2C557D-3519-A299-4A60-DFB1CF1EB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BA3166-2BFC-AEBB-A761-B71DAC3D6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C38-8AD4-40DE-887A-8729BBBC6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79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3368C7-7E42-DACE-F67B-5934EB780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4BB659-B696-3FEC-4278-3608290F5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52CD6B-1081-F67D-BA20-A9D113609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420805-7102-DF69-97BE-B4FADE04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3BD7-7D54-4534-9703-6FF63AA264F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EB5258-116A-D122-4B5E-3F1F3D7B6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602013-3FF3-0C03-5F03-101F904A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C38-8AD4-40DE-887A-8729BBBC6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383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9A8F78-16F2-E567-CFA4-5EBC4ED06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03F2BE-FE6F-49A9-BB13-4E274E6AB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DE06F4-A16E-1449-6F76-D923AB4C5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C0C697B-D289-6DB7-8DFD-D6AEBBA9B8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2B85B99-FACA-2FF9-202E-D348933E90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490E378-D3C7-0DCA-2F95-B5BB800CA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3BD7-7D54-4534-9703-6FF63AA264F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D06CC1B-9853-7FCF-6AC4-15A35DBC8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E4D9FDD-1127-8683-18D6-D65975C1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C38-8AD4-40DE-887A-8729BBBC6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54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D6BB9F-6B61-8B2A-E70D-79067E5B2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4294688-8259-F2E3-AE33-FB63E5EFA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3BD7-7D54-4534-9703-6FF63AA264F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66FB2E7-F4B0-816A-C33B-1B06671E4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1E0C388-4CA4-1F2D-FA77-A3BF42AF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C38-8AD4-40DE-887A-8729BBBC6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5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17AD76E-3109-93C2-3B57-07A52E20E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3BD7-7D54-4534-9703-6FF63AA264F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902B344-F3F3-D130-232A-DCD225BA9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F948E92-EFC3-64C9-9A48-BB63A3BF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C38-8AD4-40DE-887A-8729BBBC6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2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E28673-A4B2-6A1D-7738-EB1E6AC78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0F80BC-C388-A4DB-A2C3-7FC576C44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BE459D8-E283-0EA4-E58D-EE6D9672A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3F1DF2-D749-FA54-16B1-B48FD4020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3BD7-7D54-4534-9703-6FF63AA264F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714659-E870-6CAD-EB3A-7CFF78FCF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862E93-EEF8-B8A7-297C-6246A3FEA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C38-8AD4-40DE-887A-8729BBBC6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3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142F9D-8585-DBFE-56C0-3EC41372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E2A31C6-0D00-E2AE-E1D1-079CF2DE34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1630D6-1B67-A752-5185-046E5853D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04105D-967A-B07A-0817-E88F5DE9B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3BD7-7D54-4534-9703-6FF63AA264F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13E153-CF2D-D86B-E98A-B3BB297C7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41747E-5C70-CBAD-6312-32DF5DAD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C38-8AD4-40DE-887A-8729BBBC6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29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253B0A-C512-A6CE-8FCB-AC1834B8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E40D8-20B2-DCBE-A1BE-9E5B3FEBD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48F770-64BB-9605-38F3-AF4806265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D3BD7-7D54-4534-9703-6FF63AA264F4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35197C-007D-B801-3443-3EACCA32FA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6F8A2D-74C4-CD30-208B-30090481FB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78C38-8AD4-40DE-887A-8729BBBC6E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80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F344E02-30C3-8C67-956C-DA18F1B11D54}"/>
              </a:ext>
            </a:extLst>
          </p:cNvPr>
          <p:cNvSpPr txBox="1"/>
          <p:nvPr/>
        </p:nvSpPr>
        <p:spPr>
          <a:xfrm>
            <a:off x="5605406" y="2766846"/>
            <a:ext cx="84886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Подумай над значением слова.</a:t>
            </a:r>
          </a:p>
          <a:p>
            <a:endParaRPr lang="ru-RU" sz="3600" i="1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i="1" dirty="0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Критики</a:t>
            </a:r>
            <a:r>
              <a:rPr lang="en-US" sz="3600" i="1" dirty="0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600" i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это…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370" y="0"/>
            <a:ext cx="103776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92D050"/>
                </a:solidFill>
              </a:rPr>
              <a:t>ЗАДАНИЕ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Ознакомьтесь с материалами презентации.</a:t>
            </a:r>
          </a:p>
          <a:p>
            <a:r>
              <a:rPr lang="ru-RU" dirty="0" smtClean="0"/>
              <a:t>Составьте краткий конспект теоретического материала:</a:t>
            </a:r>
            <a:br>
              <a:rPr lang="ru-RU" dirty="0" smtClean="0"/>
            </a:br>
            <a:r>
              <a:rPr lang="ru-RU" dirty="0" smtClean="0"/>
              <a:t>-биография автора</a:t>
            </a:r>
          </a:p>
          <a:p>
            <a:r>
              <a:rPr lang="ru-RU" dirty="0" smtClean="0"/>
              <a:t>-информация о рассказе </a:t>
            </a:r>
          </a:p>
          <a:p>
            <a:r>
              <a:rPr lang="ru-RU" dirty="0" smtClean="0"/>
              <a:t>Прочитайте рассказ В.М. Шукшина «Критики». Заполнить таблицу.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84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96E13-2D91-02A1-89B0-CC299D03A5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36F4266-ED23-E8FA-0D2B-8A3268FBC3CB}"/>
              </a:ext>
            </a:extLst>
          </p:cNvPr>
          <p:cNvSpPr txBox="1"/>
          <p:nvPr/>
        </p:nvSpPr>
        <p:spPr>
          <a:xfrm>
            <a:off x="0" y="0"/>
            <a:ext cx="10869930" cy="2444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3600" i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Критики</a:t>
            </a:r>
            <a:r>
              <a:rPr lang="en-US" sz="3600" i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3600" i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это…</a:t>
            </a:r>
            <a:br>
              <a:rPr lang="ru-RU" sz="3600" i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а,м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1. Человек, занимающийся критикой (в 1 знач.); тот, кто критикует кого-нибудь. </a:t>
            </a:r>
            <a:r>
              <a:rPr lang="ru-RU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Строгий к. 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Специалист, занимающийся критикой (в 3 знач.). </a:t>
            </a:r>
            <a:r>
              <a:rPr lang="ru-RU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Литературный к. Музыкальный к. Театральный к.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(С.И. Ожегов, Н.Ю. Шведова. Толковый словарь русского языка)</a:t>
            </a:r>
          </a:p>
          <a:p>
            <a:endParaRPr lang="ru-RU" sz="3600" dirty="0">
              <a:solidFill>
                <a:srgbClr val="00B0F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5B50623-B2DB-7E7A-979F-B9134F098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6460" y="2017059"/>
            <a:ext cx="6115540" cy="446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986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7A5ABAC-74C2-1E0D-A9D4-46CFBEC1CD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47" y="653671"/>
            <a:ext cx="6855925" cy="544717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547D8F1-7341-A741-AB4F-24E060DE4CB6}"/>
              </a:ext>
            </a:extLst>
          </p:cNvPr>
          <p:cNvSpPr txBox="1"/>
          <p:nvPr/>
        </p:nvSpPr>
        <p:spPr>
          <a:xfrm>
            <a:off x="7187183" y="135295"/>
            <a:ext cx="4883869" cy="6378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i="0" dirty="0">
                <a:solidFill>
                  <a:srgbClr val="1D1D1B"/>
                </a:solidFill>
                <a:effectLst/>
                <a:latin typeface="robotolight"/>
              </a:rPr>
              <a:t>Биография Василия Шукшина</a:t>
            </a:r>
          </a:p>
          <a:p>
            <a:pPr algn="l">
              <a:spcAft>
                <a:spcPts val="1500"/>
              </a:spcAft>
              <a:buNone/>
            </a:pPr>
            <a:r>
              <a:rPr lang="ru-RU" b="0" i="0" dirty="0">
                <a:solidFill>
                  <a:srgbClr val="1D1D1B"/>
                </a:solidFill>
                <a:effectLst/>
                <a:latin typeface="robotoregular"/>
              </a:rPr>
              <a:t>Василий Макарович Шукшин (1929-1974 гг.) родился в селе Сростки Алтайского края, отца арестовали, когда мальчику было 4 года, воспитывал отчим, который погиб на фронте. Мать – неграмотная, добрая и весёлая, сильной натуры. От неё Шукшину передались многие дарования. Детство писателя было трудное, выполнял крестьянскую работу, пристрастился к чтению, перепробовал множество профессий. Служил в армии на флоте (конец 40-х гг.), был в Сростках директором вечерней школы, преподавал русский язык, не имея образования. Экстерном завершил среднее образование. В 1954 году поступает на режиссёрский факультет ВГИКа. Учился в мастерской Ромма. Стал писать рассказы. Выпустил сборник «Сельские жители».</a:t>
            </a:r>
          </a:p>
          <a:p>
            <a:pPr algn="l">
              <a:spcAft>
                <a:spcPts val="1500"/>
              </a:spcAft>
            </a:pPr>
            <a:r>
              <a:rPr lang="ru-RU" b="0" i="0" dirty="0">
                <a:solidFill>
                  <a:srgbClr val="1D1D1B"/>
                </a:solidFill>
                <a:effectLst/>
                <a:latin typeface="robotoregular"/>
              </a:rPr>
              <a:t>Снял всего 4 фильма. Умер на съёмках фильма «Они сражались за Родину».</a:t>
            </a:r>
          </a:p>
        </p:txBody>
      </p:sp>
    </p:spTree>
    <p:extLst>
      <p:ext uri="{BB962C8B-B14F-4D97-AF65-F5344CB8AC3E}">
        <p14:creationId xmlns:p14="http://schemas.microsoft.com/office/powerpoint/2010/main" val="3028268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933A2-BD4E-7B04-101B-F28B8FB9F7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41B460-8C75-7C25-3D32-3597D861BC3C}"/>
              </a:ext>
            </a:extLst>
          </p:cNvPr>
          <p:cNvSpPr txBox="1"/>
          <p:nvPr/>
        </p:nvSpPr>
        <p:spPr>
          <a:xfrm>
            <a:off x="429768" y="437201"/>
            <a:ext cx="10981944" cy="4632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500"/>
              </a:spcAft>
              <a:buNone/>
            </a:pPr>
            <a:r>
              <a:rPr lang="ru-RU" b="1" dirty="0">
                <a:solidFill>
                  <a:srgbClr val="1D1D1B"/>
                </a:solidFill>
                <a:effectLst/>
                <a:latin typeface="robotobold"/>
              </a:rPr>
              <a:t>Тема маленького человека</a:t>
            </a:r>
            <a:r>
              <a:rPr lang="ru-RU" b="0" dirty="0">
                <a:solidFill>
                  <a:srgbClr val="1D1D1B"/>
                </a:solidFill>
                <a:effectLst/>
                <a:latin typeface="robotoregular"/>
              </a:rPr>
              <a:t> – одна из ключевых в русской литературе. Одним из первых, кто выдвинул в литературе демократическую тему «маленького человека», был А. С. Пушкин.</a:t>
            </a:r>
          </a:p>
          <a:p>
            <a:pPr algn="l">
              <a:spcAft>
                <a:spcPts val="1500"/>
              </a:spcAft>
              <a:buNone/>
            </a:pPr>
            <a:r>
              <a:rPr lang="ru-RU" b="0" dirty="0">
                <a:solidFill>
                  <a:srgbClr val="1D1D1B"/>
                </a:solidFill>
                <a:effectLst/>
                <a:latin typeface="robotoregular"/>
              </a:rPr>
              <a:t>М. Ю. Лермонтов, Н. В. Гоголь, А. С. Грибоедов, А. П. Чехов, Л. Толстой, Н. Лесков, А. Куприн не раз обращались в своём творчестве к этой теме. Традиции классиков были продолжены А. Солженицыным, В. М. Шукшиным, В. Астафьевым, писавшими о судьбах деревни, о жизни простых людей. Представление о «маленьком человеке» менялось на протяжении XIX – XX веков. Каждый писатель имел свои личные взгляды на данного героя.</a:t>
            </a:r>
          </a:p>
          <a:p>
            <a:pPr algn="l">
              <a:spcAft>
                <a:spcPts val="1500"/>
              </a:spcAft>
            </a:pPr>
            <a:r>
              <a:rPr lang="ru-RU" b="0" dirty="0">
                <a:solidFill>
                  <a:srgbClr val="1D1D1B"/>
                </a:solidFill>
                <a:effectLst/>
                <a:latin typeface="robotoregular"/>
              </a:rPr>
              <a:t>У Шукшина «маленький человек» – это прежде всего очень интересный психологический тип. Зачастую противопоставляя своих героев «большим людям», Шукшин показывает, что именно маленький человек, как правило, и проявляет такие ценные человеческие качества, как честность, порядочность, любовь к родине, забота о судьбах государства. Самое же главное в шукшинском изображении маленького человека – это то, что он показывает нравственные процессы, идущие в среде обыденного сознания, раскрывает жизнь, заполненную напряжёнными поисками смысла и цели бытия. Шукшин редко опускается до сентиментального сочувствия маленькому человеку, чаще показывает его как личность, достойную уважения.</a:t>
            </a:r>
          </a:p>
        </p:txBody>
      </p:sp>
    </p:spTree>
    <p:extLst>
      <p:ext uri="{BB962C8B-B14F-4D97-AF65-F5344CB8AC3E}">
        <p14:creationId xmlns:p14="http://schemas.microsoft.com/office/powerpoint/2010/main" val="723122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D5E099-CE00-0CD2-AD5F-915C2B894B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5C3C9316-DA53-9319-2633-C45D3F363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198056"/>
              </p:ext>
            </p:extLst>
          </p:nvPr>
        </p:nvGraphicFramePr>
        <p:xfrm>
          <a:off x="662357" y="1200992"/>
          <a:ext cx="10786693" cy="3777568"/>
        </p:xfrm>
        <a:graphic>
          <a:graphicData uri="http://schemas.openxmlformats.org/drawingml/2006/table">
            <a:tbl>
              <a:tblPr/>
              <a:tblGrid>
                <a:gridCol w="9472243">
                  <a:extLst>
                    <a:ext uri="{9D8B030D-6E8A-4147-A177-3AD203B41FA5}">
                      <a16:colId xmlns:a16="http://schemas.microsoft.com/office/drawing/2014/main" val="286924402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117265879"/>
                    </a:ext>
                  </a:extLst>
                </a:gridCol>
              </a:tblGrid>
              <a:tr h="421818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ru-RU" sz="240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Черты </a:t>
                      </a: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главного героя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None/>
                      </a:pPr>
                      <a:r>
                        <a:rPr lang="ru-RU" sz="240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Цитаты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816507"/>
                  </a:ext>
                </a:extLst>
              </a:tr>
              <a:tr h="421818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Возраст и социальная принадлежность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None/>
                      </a:pP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101890"/>
                  </a:ext>
                </a:extLst>
              </a:tr>
              <a:tr h="421818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Портрет. Чьими глазами он даётся?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None/>
                      </a:pP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126398"/>
                  </a:ext>
                </a:extLst>
              </a:tr>
              <a:tr h="421818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Образование. Любимое занятие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None/>
                      </a:pP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72259"/>
                  </a:ext>
                </a:extLst>
              </a:tr>
              <a:tr h="66994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Черты характера героя (огромный жизненный опыт, доброта, неумение воспринимать условности жизни, трудолюбие, прямота и др.)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None/>
                      </a:pP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674663"/>
                  </a:ext>
                </a:extLst>
              </a:tr>
              <a:tr h="421818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Речь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None/>
                      </a:pP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727298"/>
                  </a:ext>
                </a:extLst>
              </a:tr>
              <a:tr h="421818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Поступки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None/>
                      </a:pP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753885"/>
                  </a:ext>
                </a:extLst>
              </a:tr>
              <a:tr h="421818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Оценка, данная другими персонажами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7" marR="45537" marT="30358" marB="303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16" marR="60716" marT="30358" marB="303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8795616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2357" y="605307"/>
            <a:ext cx="8491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Прочитать рассказ В.М. Шукшина «Критики». Заполнить таблицу цитатами из текста: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62769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241</Words>
  <Application>Microsoft Office PowerPoint</Application>
  <PresentationFormat>Широкоэкранный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robotobold</vt:lpstr>
      <vt:lpstr>robotolight</vt:lpstr>
      <vt:lpstr>robotoregular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Анжелика Маркова</dc:creator>
  <cp:lastModifiedBy>user</cp:lastModifiedBy>
  <cp:revision>4</cp:revision>
  <dcterms:created xsi:type="dcterms:W3CDTF">2025-03-09T15:08:59Z</dcterms:created>
  <dcterms:modified xsi:type="dcterms:W3CDTF">2025-03-11T02:23:44Z</dcterms:modified>
</cp:coreProperties>
</file>